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7" r:id="rId2"/>
    <p:sldId id="293" r:id="rId3"/>
    <p:sldId id="258" r:id="rId4"/>
    <p:sldId id="294" r:id="rId5"/>
    <p:sldId id="261" r:id="rId6"/>
    <p:sldId id="262" r:id="rId7"/>
    <p:sldId id="264" r:id="rId8"/>
    <p:sldId id="265" r:id="rId9"/>
    <p:sldId id="266" r:id="rId10"/>
    <p:sldId id="268" r:id="rId11"/>
    <p:sldId id="270" r:id="rId12"/>
    <p:sldId id="271" r:id="rId13"/>
    <p:sldId id="269" r:id="rId14"/>
    <p:sldId id="273" r:id="rId15"/>
    <p:sldId id="272" r:id="rId16"/>
    <p:sldId id="274" r:id="rId17"/>
    <p:sldId id="275" r:id="rId18"/>
    <p:sldId id="276" r:id="rId19"/>
    <p:sldId id="280" r:id="rId20"/>
    <p:sldId id="277" r:id="rId21"/>
    <p:sldId id="278" r:id="rId22"/>
    <p:sldId id="279" r:id="rId23"/>
    <p:sldId id="281" r:id="rId24"/>
    <p:sldId id="282" r:id="rId25"/>
    <p:sldId id="283" r:id="rId26"/>
    <p:sldId id="284" r:id="rId27"/>
    <p:sldId id="285" r:id="rId28"/>
    <p:sldId id="286" r:id="rId29"/>
    <p:sldId id="289" r:id="rId30"/>
    <p:sldId id="287" r:id="rId31"/>
    <p:sldId id="288" r:id="rId32"/>
    <p:sldId id="290" r:id="rId33"/>
    <p:sldId id="292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000000"/>
    <a:srgbClr val="ECFE00"/>
    <a:srgbClr val="F4FF61"/>
    <a:srgbClr val="FF0000"/>
    <a:srgbClr val="10A010"/>
    <a:srgbClr val="12B612"/>
    <a:srgbClr val="EFE863"/>
    <a:srgbClr val="625E0A"/>
    <a:srgbClr val="C8E06E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632" autoAdjust="0"/>
    <p:restoredTop sz="92832" autoAdjust="0"/>
  </p:normalViewPr>
  <p:slideViewPr>
    <p:cSldViewPr>
      <p:cViewPr varScale="1">
        <p:scale>
          <a:sx n="68" d="100"/>
          <a:sy n="68" d="100"/>
        </p:scale>
        <p:origin x="-148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F7BAA-5441-4F75-9ECB-24C4EE1A8F54}" type="datetimeFigureOut">
              <a:rPr lang="ru-RU" smtClean="0"/>
              <a:pPr/>
              <a:t>08.10.2012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03804-9571-42C2-A746-C0CB05B15E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F7BAA-5441-4F75-9ECB-24C4EE1A8F54}" type="datetimeFigureOut">
              <a:rPr lang="ru-RU" smtClean="0"/>
              <a:pPr/>
              <a:t>08.10.2012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03804-9571-42C2-A746-C0CB05B15E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F7BAA-5441-4F75-9ECB-24C4EE1A8F54}" type="datetimeFigureOut">
              <a:rPr lang="ru-RU" smtClean="0"/>
              <a:pPr/>
              <a:t>08.10.2012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03804-9571-42C2-A746-C0CB05B15E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F7BAA-5441-4F75-9ECB-24C4EE1A8F54}" type="datetimeFigureOut">
              <a:rPr lang="ru-RU" smtClean="0"/>
              <a:pPr/>
              <a:t>08.10.2012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03804-9571-42C2-A746-C0CB05B15E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F7BAA-5441-4F75-9ECB-24C4EE1A8F54}" type="datetimeFigureOut">
              <a:rPr lang="ru-RU" smtClean="0"/>
              <a:pPr/>
              <a:t>08.10.2012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03804-9571-42C2-A746-C0CB05B15E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F7BAA-5441-4F75-9ECB-24C4EE1A8F54}" type="datetimeFigureOut">
              <a:rPr lang="ru-RU" smtClean="0"/>
              <a:pPr/>
              <a:t>08.10.2012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03804-9571-42C2-A746-C0CB05B15E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F7BAA-5441-4F75-9ECB-24C4EE1A8F54}" type="datetimeFigureOut">
              <a:rPr lang="ru-RU" smtClean="0"/>
              <a:pPr/>
              <a:t>08.10.2012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03804-9571-42C2-A746-C0CB05B15E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F7BAA-5441-4F75-9ECB-24C4EE1A8F54}" type="datetimeFigureOut">
              <a:rPr lang="ru-RU" smtClean="0"/>
              <a:pPr/>
              <a:t>08.10.2012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03804-9571-42C2-A746-C0CB05B15E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F7BAA-5441-4F75-9ECB-24C4EE1A8F54}" type="datetimeFigureOut">
              <a:rPr lang="ru-RU" smtClean="0"/>
              <a:pPr/>
              <a:t>08.10.2012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03804-9571-42C2-A746-C0CB05B15E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F7BAA-5441-4F75-9ECB-24C4EE1A8F54}" type="datetimeFigureOut">
              <a:rPr lang="ru-RU" smtClean="0"/>
              <a:pPr/>
              <a:t>08.10.2012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03804-9571-42C2-A746-C0CB05B15E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F7BAA-5441-4F75-9ECB-24C4EE1A8F54}" type="datetimeFigureOut">
              <a:rPr lang="ru-RU" smtClean="0"/>
              <a:pPr/>
              <a:t>08.10.2012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03804-9571-42C2-A746-C0CB05B15E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7F7BAA-5441-4F75-9ECB-24C4EE1A8F54}" type="datetimeFigureOut">
              <a:rPr lang="ru-RU" smtClean="0"/>
              <a:pPr/>
              <a:t>08.10.2012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303804-9571-42C2-A746-C0CB05B15E1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chool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14346" y="0"/>
            <a:ext cx="9358346" cy="696146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50070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Муниципальная гимназия №39 им. Фридриха Шиллера г. Орла</a:t>
            </a:r>
            <a:endParaRPr lang="ru-RU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5" name="Picture 7" descr="C:\Users\РЕТ\Desktop\7728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56492" cy="6858000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>
            <a:off x="0" y="4643446"/>
            <a:ext cx="935834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FFF00"/>
                </a:solidFill>
              </a:rPr>
              <a:t>Мардарий Васильевич Милюков родился в  1787 году. Был известной фигурой в Орле 40 – 70-х годов XIX в.  Был знакомым И.С Тургенева как его сосед по Мценскому имению. Мардарий Васильевич  владел имением Старухино, что почти рядом с тургеневским поместьем. Это было старинное соседство. Милюковы и Старухины чуть ли не с XVI века обитали в этом Старухино, и там их стародавними соседями были </a:t>
            </a:r>
            <a:r>
              <a:rPr lang="ru-RU" sz="2000" b="1" dirty="0" err="1" smtClean="0">
                <a:solidFill>
                  <a:srgbClr val="FFFF00"/>
                </a:solidFill>
              </a:rPr>
              <a:t>Лутовиновы</a:t>
            </a:r>
            <a:r>
              <a:rPr lang="ru-RU" sz="2000" b="1" dirty="0" smtClean="0">
                <a:solidFill>
                  <a:srgbClr val="FFFF00"/>
                </a:solidFill>
              </a:rPr>
              <a:t>, предки писателя-классика.</a:t>
            </a:r>
            <a:endParaRPr lang="ru-RU" sz="2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advTm="51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_5d98c_875f8ab3_XL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4071934" cy="4645446"/>
          </a:xfrm>
        </p:spPr>
      </p:pic>
      <p:pic>
        <p:nvPicPr>
          <p:cNvPr id="21506" name="Picture 2" descr="C:\Users\РЕТ\Desktop\dec8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3538" y="0"/>
            <a:ext cx="3500462" cy="4643445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0" y="4643446"/>
            <a:ext cx="914400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        </a:t>
            </a:r>
            <a:r>
              <a:rPr lang="ru-RU" sz="2000" b="1" dirty="0" smtClean="0"/>
              <a:t>После отставки Милюков женился на Елене Якушкиной, родной сестре декабриста Ивана Дмитриевича Якушкина. На решительного флота капитана, ездившего в их дом, бросали косые взгляды: слишком уж смел, далеко ли до вольнодумства! </a:t>
            </a:r>
          </a:p>
          <a:p>
            <a:r>
              <a:rPr lang="ru-RU" sz="2000" b="1" dirty="0" smtClean="0"/>
              <a:t>        Елена была красавица, какие же могли найтись аргументы против женитьбы. Подумаешь, брат-декабрист. И не такое видали.</a:t>
            </a:r>
          </a:p>
          <a:p>
            <a:endParaRPr lang="ru-RU" dirty="0"/>
          </a:p>
        </p:txBody>
      </p:sp>
    </p:spTree>
  </p:cSld>
  <p:clrMapOvr>
    <a:masterClrMapping/>
  </p:clrMapOvr>
  <p:transition advTm="49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РЕТ\Desktop\16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" y="-1"/>
            <a:ext cx="5214943" cy="4536209"/>
          </a:xfrm>
          <a:prstGeom prst="rect">
            <a:avLst/>
          </a:prstGeom>
          <a:noFill/>
        </p:spPr>
      </p:pic>
      <p:pic>
        <p:nvPicPr>
          <p:cNvPr id="23556" name="Picture 4" descr="C:\Users\РЕТ\Desktop\Borisoglebsky_Sobor_Oryo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785" y="0"/>
            <a:ext cx="3786215" cy="4530213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0" y="4549676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Жить молодая пара приехала в Орел, на лето отправлялась во </a:t>
            </a:r>
            <a:r>
              <a:rPr lang="ru-RU" sz="2400" b="1" dirty="0" err="1" smtClean="0"/>
              <a:t>мценскую</a:t>
            </a:r>
            <a:r>
              <a:rPr lang="ru-RU" sz="2400" b="1" dirty="0" smtClean="0"/>
              <a:t> деревню. Недолгое время Милюковы снимали жилье в приходе Крестовоздвиженской церкви, где в январе 1833 года был крещен их сын Виктор. Но Елизавету, в будущем жену Виктора Якушкина, в начале июля 1835 года уже крестили в Борисоглебском соборе, вблизи которого теперь жили. </a:t>
            </a:r>
            <a:endParaRPr lang="ru-RU" sz="2400" b="1" dirty="0"/>
          </a:p>
        </p:txBody>
      </p:sp>
    </p:spTree>
  </p:cSld>
  <p:clrMapOvr>
    <a:masterClrMapping/>
  </p:clrMapOvr>
  <p:transition advTm="26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РЕТ\Desktop\orel_1900_4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106" y="0"/>
            <a:ext cx="9175106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0" y="1"/>
            <a:ext cx="91440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/>
              <a:t>       Всё это честное семейство во главе со своим суровым, но справедливым  капитаном обитало в каменном доме под № 5 в 11 			квартале. И дом был у  Милюкова видный, и сам 			    Мардарий  Васильевич был заметный человек – 							          независимый.</a:t>
            </a:r>
            <a:endParaRPr lang="ru-RU" sz="2200" b="1" dirty="0"/>
          </a:p>
        </p:txBody>
      </p:sp>
    </p:spTree>
  </p:cSld>
  <p:clrMapOvr>
    <a:masterClrMapping/>
  </p:clrMapOvr>
  <p:transition advTm="84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0" name="Picture 6" descr="C:\Users\РЕТ\Desktop\ado_mcensk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624731" cy="3807333"/>
          </a:xfrm>
          <a:prstGeom prst="rect">
            <a:avLst/>
          </a:prstGeom>
          <a:noFill/>
        </p:spPr>
      </p:pic>
      <p:pic>
        <p:nvPicPr>
          <p:cNvPr id="26628" name="Picture 4" descr="C:\Users\РЕТ\Desktop\DSC018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43314"/>
            <a:ext cx="9144000" cy="3214710"/>
          </a:xfrm>
          <a:prstGeom prst="rect">
            <a:avLst/>
          </a:prstGeom>
          <a:noFill/>
        </p:spPr>
      </p:pic>
      <p:sp>
        <p:nvSpPr>
          <p:cNvPr id="26631" name="Rectangle 7"/>
          <p:cNvSpPr>
            <a:spLocks noChangeArrowheads="1"/>
          </p:cNvSpPr>
          <p:nvPr/>
        </p:nvSpPr>
        <p:spPr bwMode="auto">
          <a:xfrm>
            <a:off x="5643570" y="0"/>
            <a:ext cx="350043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Сам Мардарий Васильевич много путешествовал. Умер он в 1862 году. Где закончил свой жизненный путь наш герой Мардарий Васильевич Милюков? Более четверти века назад на погосте сельца Богослов (по дороге на Мценск) еще стояло надгробье с фамилией Милюкова. Давно нет на карте названия этого места, но имя удивительного моряка вписано в историю русского и английского флота.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29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C:\Users\РЕТ\Desktop\DSC017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668210"/>
          </a:xfrm>
          <a:prstGeom prst="rect">
            <a:avLst/>
          </a:prstGeom>
          <a:noFill/>
        </p:spPr>
      </p:pic>
      <p:pic>
        <p:nvPicPr>
          <p:cNvPr id="25604" name="Picture 4" descr="C:\Users\РЕТ\Desktop\DSC017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08938"/>
            <a:ext cx="9144000" cy="4249062"/>
          </a:xfrm>
          <a:prstGeom prst="rect">
            <a:avLst/>
          </a:prstGeom>
          <a:noFill/>
        </p:spPr>
      </p:pic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0" y="5429264"/>
            <a:ext cx="91440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Из формулярного списка почетного попечителя Орловской мужской гимназии Милюкова Мардария Васильевича: «В службу вступил в Морской кадетский корпус 1799 января 8. Произведен мичманом 1804, имея от роду 15 лет»</a:t>
            </a:r>
            <a:r>
              <a:rPr kumimoji="0" lang="ru-RU" sz="105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«Знает грамматику, математику, историю, Богословие, корабельную архитектуру, астрономию, навигацию, французский и английский языки»</a:t>
            </a:r>
            <a:endParaRPr kumimoji="0" lang="ru-RU" sz="24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7652" name="Picture 4" descr="C:\Users\РЕТ\Desktop\6043054sh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42926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64291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На службе Отечеству: моряк и путешественник.</a:t>
            </a:r>
            <a:endParaRPr lang="ru-RU" dirty="0"/>
          </a:p>
        </p:txBody>
      </p:sp>
    </p:spTree>
  </p:cSld>
  <p:clrMapOvr>
    <a:masterClrMapping/>
  </p:clrMapOvr>
  <p:transition advTm="27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РЕТ\Desktop\Trafalgar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2" y="0"/>
            <a:ext cx="9250324" cy="6857999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/>
              <a:t>      Отучившись, 10 июня 1804 года Мардарий Милюков был выпущен мичманом и сразу же отправился волонтером в Англию. Наши моряки ехали туда учиться: Англия в те времена обладала мощным и передовым по оснащению флотом. </a:t>
            </a:r>
            <a:endParaRPr lang="ru-RU" sz="3200" b="1" dirty="0"/>
          </a:p>
        </p:txBody>
      </p:sp>
    </p:spTree>
  </p:cSld>
  <p:clrMapOvr>
    <a:masterClrMapping/>
  </p:clrMapOvr>
  <p:transition advTm="29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C:\Users\РЕТ\Desktop\3eaa6e28f6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195708" cy="4143380"/>
          </a:xfrm>
          <a:prstGeom prst="rect">
            <a:avLst/>
          </a:prstGeom>
          <a:noFill/>
        </p:spPr>
      </p:pic>
      <p:pic>
        <p:nvPicPr>
          <p:cNvPr id="29698" name="Picture 2" descr="C:\Users\РЕТ\Desktop\конкурс\иллюстрации к работе\нельсон портрет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57884" y="0"/>
            <a:ext cx="3286116" cy="414338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0" y="4143380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00" b="1" dirty="0" smtClean="0"/>
              <a:t>     21 октября 1805 года, мыс Трафальгар на испанском берегу Атлантического океана. В 11 часов началась морская битва двух самых больших флотов мира: английского и соединенного французско-испанского. Милюков находился на головном 100-пушечном корабле «Ройал Соверен». Тот первым вломился в строй кораблей противника, атаковав французскую эскадру.</a:t>
            </a:r>
          </a:p>
          <a:p>
            <a:r>
              <a:rPr lang="ru-RU" sz="2100" b="1" dirty="0" smtClean="0"/>
              <a:t>     «На корабле «Ройал Соверен» под командой вице-адмирала Нельсона был в сражении при Трафальгаре, где контужен»</a:t>
            </a:r>
            <a:endParaRPr lang="ru-RU" sz="2100" b="1" dirty="0"/>
          </a:p>
        </p:txBody>
      </p:sp>
    </p:spTree>
  </p:cSld>
  <p:clrMapOvr>
    <a:masterClrMapping/>
  </p:clrMapOvr>
  <p:transition advTm="74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РЕТ\Desktop\bogolyubov_alexey_16_athos_battle_june_19_180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8073" y="0"/>
            <a:ext cx="9362073" cy="6858000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-24"/>
            <a:ext cx="91440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После разгрома двух соединенных флотов Мардарий участвовал в многочисленных сражениях, принимал участие в абордажных боях при захвате французских кораблей на Антильских островах и у острова Гвардилиона.  Об этом свидетельствует формулярный список почетного попечителя Орловской мужской гимназии М.В. Милюкова.   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37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C:\Users\РЕТ\Desktop\orel_1900_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0" y="1"/>
            <a:ext cx="9144000" cy="7402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Открытый международный историко-краеведческий конкурс «Морской венок славы: моряки на службе Отечества».</a:t>
            </a:r>
            <a:endParaRPr kumimoji="0" lang="ru-RU" sz="1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Номинация: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i="1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«Историческая».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Исследовательская работа по теме: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«Мардарий Васильевич Милюков –</a:t>
            </a:r>
            <a:r>
              <a:rPr kumimoji="0" lang="ru-RU" sz="2800" b="1" i="1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моряк и путешественник».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7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              Выполнила:</a:t>
            </a:r>
            <a:endParaRPr kumimoji="0" lang="ru-RU" sz="1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Клименко Ирина Владимировна,</a:t>
            </a:r>
            <a:endParaRPr kumimoji="0" lang="ru-RU" sz="1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9 класс.   </a:t>
            </a:r>
            <a:endParaRPr kumimoji="0" lang="ru-RU" sz="1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Руководитель:</a:t>
            </a:r>
            <a:endParaRPr kumimoji="0" lang="ru-RU" sz="1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Зеленина Людмила Георгиевна, учитель истории,  </a:t>
            </a:r>
            <a:endParaRPr kumimoji="0" lang="ru-RU" sz="1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 Заслуженный учитель РФ.</a:t>
            </a:r>
            <a:endParaRPr kumimoji="0" lang="ru-RU" sz="1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РЕТ\Desktop\конкурс\иллюстрации к работе\медаль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357818" cy="6679909"/>
          </a:xfrm>
          <a:prstGeom prst="rect">
            <a:avLst/>
          </a:prstGeom>
          <a:noFill/>
        </p:spPr>
      </p:pic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5286380" y="0"/>
            <a:ext cx="3857620" cy="674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</a:t>
            </a:r>
            <a:r>
              <a:rPr lang="ru-RU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озвратившись в Россию, Милюков продолжает службу на русских кораблях. </a:t>
            </a:r>
            <a:endParaRPr kumimoji="0" lang="ru-RU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В Отечественную войну 1812 года Мардарий Милюков с 1июня по 15 ноября конвоировал купеческие суда десантных войск в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Ревель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а затем в Ригу, «где употребил воздействие против неприятеля на канонирских лодках» За что был награжден серебряной медалью.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83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РЕТ\Desktop\конкурс\иллюстрации к работе\георгий 4 степени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268054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072066" y="5288340"/>
            <a:ext cx="407193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      В 1817 году Мардария Васильевича наградили орденом Святого Георгия  4 класса.</a:t>
            </a:r>
            <a:endParaRPr lang="ru-RU" sz="2400" b="1" dirty="0"/>
          </a:p>
        </p:txBody>
      </p:sp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 descr="C:\Users\РЕТ\Pictures\istprinik19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000528" cy="5376037"/>
          </a:xfrm>
          <a:prstGeom prst="rect">
            <a:avLst/>
          </a:prstGeom>
          <a:noFill/>
        </p:spPr>
      </p:pic>
      <p:pic>
        <p:nvPicPr>
          <p:cNvPr id="32773" name="Picture 5" descr="C:\Users\РЕТ\Desktop\pl_02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91025" y="0"/>
            <a:ext cx="4752975" cy="5357826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0" y="5288340"/>
            <a:ext cx="94297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      Милюков служит во флотском экипаже Ф.Ф. Беллинсгаузена, плавает с адмиралом в северных и южных широтах. В 1821 году вместе с адмиралом Лазаревым М. совершает  кругосветное путешествие и участвует в открытии Антарктиды </a:t>
            </a:r>
            <a:endParaRPr lang="ru-RU" sz="2400" b="1" dirty="0"/>
          </a:p>
        </p:txBody>
      </p:sp>
    </p:spTree>
  </p:cSld>
  <p:clrMapOvr>
    <a:masterClrMapping/>
  </p:clrMapOvr>
  <p:transition advTm="18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РЕТ\Desktop\конкурс\иллюстрации к работе\антарктид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06887"/>
            <a:ext cx="9144000" cy="6964887"/>
          </a:xfrm>
          <a:prstGeom prst="rect">
            <a:avLst/>
          </a:prstGeom>
          <a:noFill/>
        </p:spPr>
      </p:pic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0" y="0"/>
            <a:ext cx="9144000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/>
              <a:t>     Экспедиция Ф. Беллинсгаузена - М. Лазарева, в составе которой был Мардарий Милюков, продолжалась 751 день. Экспедиция открыла новый материк, ряд прилегающих к нему островов, которые назвали славными именами мест битв Отечественной войны 1812года: острова Бородино, Малый Ярославец, Смоленск, Березино, Полоцк и др.   </a:t>
            </a:r>
            <a:endParaRPr kumimoji="0" lang="ru-RU" sz="36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40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 descr="C:\Users\РЕТ\Desktop\48728957_800pxCrimeanwar18535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857884" cy="3313002"/>
          </a:xfrm>
          <a:prstGeom prst="rect">
            <a:avLst/>
          </a:prstGeom>
          <a:noFill/>
        </p:spPr>
      </p:pic>
      <p:pic>
        <p:nvPicPr>
          <p:cNvPr id="34818" name="Picture 2" descr="C:\Users\РЕТ\Desktop\105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3286124"/>
            <a:ext cx="5822493" cy="3571876"/>
          </a:xfrm>
          <a:prstGeom prst="rect">
            <a:avLst/>
          </a:prstGeom>
          <a:noFill/>
        </p:spPr>
      </p:pic>
      <p:sp>
        <p:nvSpPr>
          <p:cNvPr id="34822" name="Rectangle 6"/>
          <p:cNvSpPr>
            <a:spLocks noChangeArrowheads="1"/>
          </p:cNvSpPr>
          <p:nvPr/>
        </p:nvSpPr>
        <p:spPr bwMode="auto">
          <a:xfrm>
            <a:off x="5857916" y="0"/>
            <a:ext cx="3357554" cy="7263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600" b="1" dirty="0" smtClean="0"/>
              <a:t>       Во время Крымской войны 1853-1856гг. Милюков в возрасте около 70 лет возглавии Орловскую дружину № 63, за что получил Высочайшую благодарность.</a:t>
            </a:r>
          </a:p>
          <a:p>
            <a:r>
              <a:rPr lang="ru-RU" sz="2600" b="1" dirty="0" smtClean="0"/>
              <a:t>        В 1855 году Мардарий  Васильевич получил чин подполковника, а в 1856 году уволился со службы в чине капитана 2 ранга.</a:t>
            </a:r>
          </a:p>
          <a:p>
            <a:r>
              <a:rPr lang="ru-RU" sz="2400" dirty="0" smtClean="0"/>
              <a:t>  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25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 descr="C:\Users\РЕТ\Desktop\orel_1900_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68900" y="0"/>
            <a:ext cx="3975100" cy="482600"/>
          </a:xfrm>
          <a:prstGeom prst="rect">
            <a:avLst/>
          </a:prstGeom>
          <a:noFill/>
        </p:spPr>
      </p:pic>
      <p:pic>
        <p:nvPicPr>
          <p:cNvPr id="36868" name="Picture 4" descr="C:\Users\РЕТ\Desktop\orel_1900_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68900" y="357166"/>
            <a:ext cx="3975100" cy="482600"/>
          </a:xfrm>
          <a:prstGeom prst="rect">
            <a:avLst/>
          </a:prstGeom>
          <a:noFill/>
        </p:spPr>
      </p:pic>
      <p:pic>
        <p:nvPicPr>
          <p:cNvPr id="36869" name="Picture 5" descr="C:\Users\РЕТ\Desktop\orel_1900_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975100" cy="482600"/>
          </a:xfrm>
          <a:prstGeom prst="rect">
            <a:avLst/>
          </a:prstGeom>
          <a:noFill/>
        </p:spPr>
      </p:pic>
      <p:pic>
        <p:nvPicPr>
          <p:cNvPr id="36870" name="Picture 6" descr="C:\Users\РЕТ\Desktop\orel_1900_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166"/>
            <a:ext cx="3975100" cy="482600"/>
          </a:xfrm>
          <a:prstGeom prst="rect">
            <a:avLst/>
          </a:prstGeom>
          <a:noFill/>
        </p:spPr>
      </p:pic>
      <p:pic>
        <p:nvPicPr>
          <p:cNvPr id="36872" name="Picture 8" descr="C:\Users\РЕТ\Desktop\orel_1900_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3174" y="0"/>
            <a:ext cx="3975100" cy="482600"/>
          </a:xfrm>
          <a:prstGeom prst="rect">
            <a:avLst/>
          </a:prstGeom>
          <a:noFill/>
        </p:spPr>
      </p:pic>
      <p:pic>
        <p:nvPicPr>
          <p:cNvPr id="36873" name="Picture 9" descr="C:\Users\РЕТ\Desktop\orel_1900_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3174" y="428604"/>
            <a:ext cx="3975100" cy="482600"/>
          </a:xfrm>
          <a:prstGeom prst="rect">
            <a:avLst/>
          </a:prstGeom>
          <a:noFill/>
        </p:spPr>
      </p:pic>
      <p:pic>
        <p:nvPicPr>
          <p:cNvPr id="7" name="Содержимое 6" descr="orel_1900_20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785794"/>
            <a:ext cx="9144000" cy="6174318"/>
          </a:xfrm>
        </p:spPr>
      </p:pic>
      <p:sp>
        <p:nvSpPr>
          <p:cNvPr id="17" name="Прямоугольник 16"/>
          <p:cNvSpPr/>
          <p:nvPr/>
        </p:nvSpPr>
        <p:spPr>
          <a:xfrm>
            <a:off x="0" y="0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/>
              <a:t>Попечитель Орловской гимназии.</a:t>
            </a:r>
            <a:endParaRPr lang="ru-RU" sz="4400" dirty="0"/>
          </a:p>
        </p:txBody>
      </p:sp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017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4431003" cy="3286124"/>
          </a:xfrm>
        </p:spPr>
      </p:pic>
      <p:pic>
        <p:nvPicPr>
          <p:cNvPr id="37890" name="Picture 2" descr="C:\Users\РЕТ\Desktop\конкурс\DSC017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0"/>
            <a:ext cx="5214942" cy="3302361"/>
          </a:xfrm>
          <a:prstGeom prst="rect">
            <a:avLst/>
          </a:prstGeom>
          <a:noFill/>
        </p:spPr>
      </p:pic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0" y="3303205"/>
            <a:ext cx="9144000" cy="3554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500" b="1" dirty="0" smtClean="0"/>
              <a:t>       В формулярном списке Мардария Васильевича Милюкова значится: «Избран дворянством губернии почетным попечителем Орловской гимназии с 1833-1836 год».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500" b="1" dirty="0" smtClean="0"/>
              <a:t>        В 1834 году был утвержден почетным Членом Императорского харьковского университета.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500" b="1" dirty="0" smtClean="0"/>
              <a:t>       Мардарий Васильевич четыре раза избирался почетным попечителем Орловской гимназии. В последний раз его утвердили   «Высочайшим приказом по Министерству Народного Просвещения 5 текущего 1860 года мая».</a:t>
            </a:r>
            <a:endParaRPr kumimoji="0" lang="ru-RU" sz="2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33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26" name="Picture 14" descr="C:\Users\РЕТ\Desktop\untitled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57232"/>
            <a:ext cx="9144000" cy="987552"/>
          </a:xfrm>
          <a:prstGeom prst="rect">
            <a:avLst/>
          </a:prstGeom>
          <a:noFill/>
        </p:spPr>
      </p:pic>
      <p:pic>
        <p:nvPicPr>
          <p:cNvPr id="4" name="Содержимое 3" descr="sobranie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4943" y="1714488"/>
            <a:ext cx="9158943" cy="5143512"/>
          </a:xfrm>
        </p:spPr>
      </p:pic>
      <p:pic>
        <p:nvPicPr>
          <p:cNvPr id="38925" name="Picture 13" descr="C:\Users\РЕТ\Desktop\untitled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987552"/>
          </a:xfrm>
          <a:prstGeom prst="rect">
            <a:avLst/>
          </a:prstGeom>
          <a:noFill/>
        </p:spPr>
      </p:pic>
      <p:pic>
        <p:nvPicPr>
          <p:cNvPr id="38929" name="Picture 17" descr="C:\Users\РЕТ\Desktop\orel_1900_2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00826" y="2000240"/>
            <a:ext cx="2451100" cy="482600"/>
          </a:xfrm>
          <a:prstGeom prst="rect">
            <a:avLst/>
          </a:prstGeom>
          <a:noFill/>
        </p:spPr>
      </p:pic>
      <p:pic>
        <p:nvPicPr>
          <p:cNvPr id="38930" name="Picture 18" descr="C:\Users\РЕТ\Desktop\orel_1900_2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9058" y="2285992"/>
            <a:ext cx="2451100" cy="482600"/>
          </a:xfrm>
          <a:prstGeom prst="rect">
            <a:avLst/>
          </a:prstGeom>
          <a:noFill/>
        </p:spPr>
      </p:pic>
      <p:pic>
        <p:nvPicPr>
          <p:cNvPr id="38931" name="Picture 19" descr="C:\Users\РЕТ\Desktop\orel_1900_2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1934" y="2000240"/>
            <a:ext cx="2451100" cy="482600"/>
          </a:xfrm>
          <a:prstGeom prst="rect">
            <a:avLst/>
          </a:prstGeom>
          <a:noFill/>
        </p:spPr>
      </p:pic>
      <p:pic>
        <p:nvPicPr>
          <p:cNvPr id="38927" name="Picture 15" descr="C:\Users\РЕТ\Desktop\untitled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14422"/>
            <a:ext cx="9144000" cy="987552"/>
          </a:xfrm>
          <a:prstGeom prst="rect">
            <a:avLst/>
          </a:prstGeom>
          <a:noFill/>
        </p:spPr>
      </p:pic>
      <p:pic>
        <p:nvPicPr>
          <p:cNvPr id="38932" name="Picture 2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928802"/>
            <a:ext cx="436245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928" name="Rectangle 16"/>
          <p:cNvSpPr>
            <a:spLocks noChangeArrowheads="1"/>
          </p:cNvSpPr>
          <p:nvPr/>
        </p:nvSpPr>
        <p:spPr bwMode="auto">
          <a:xfrm>
            <a:off x="0" y="-54381"/>
            <a:ext cx="9144000" cy="3554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300" b="1" dirty="0" smtClean="0"/>
              <a:t>      Опекавший гимназию Мардарий Васильевич Милюков был еще членом попечительского совета по организации публичной библиотеки. Летом 1834 года почетный попечитель Орловской гимназии Мардарий Васильевич Милюков с ведома губернатора подготовил правила для Публичной библиотеки гимназии. Проект М. Милюкова был одобрен и представлен губернатором А.В. Кочубеем министру просвещения. Библиотека была открыта в здании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300" b="1" dirty="0" smtClean="0"/>
              <a:t>Дворянского собрания, для которой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300" b="1" dirty="0" smtClean="0"/>
              <a:t>были отведены пять комнат.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33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РЕТ\Desktop\Мардарий портрет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543" y="0"/>
            <a:ext cx="3866163" cy="6858000"/>
          </a:xfrm>
          <a:prstGeom prst="rect">
            <a:avLst/>
          </a:prstGeom>
          <a:noFill/>
        </p:spPr>
      </p:pic>
      <p:pic>
        <p:nvPicPr>
          <p:cNvPr id="39940" name="Picture 4" descr="C:\Users\РЕТ\Desktop\Мардарий портрет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0"/>
            <a:ext cx="1496426" cy="638602"/>
          </a:xfrm>
          <a:prstGeom prst="rect">
            <a:avLst/>
          </a:prstGeom>
          <a:noFill/>
        </p:spPr>
      </p:pic>
      <p:pic>
        <p:nvPicPr>
          <p:cNvPr id="39941" name="Picture 5" descr="C:\Users\РЕТ\Desktop\Мардарий портрет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500042"/>
            <a:ext cx="1496426" cy="638602"/>
          </a:xfrm>
          <a:prstGeom prst="rect">
            <a:avLst/>
          </a:prstGeom>
          <a:noFill/>
        </p:spPr>
      </p:pic>
      <p:pic>
        <p:nvPicPr>
          <p:cNvPr id="39942" name="Picture 6" descr="C:\Users\РЕТ\Desktop\Мардарий портрет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071546"/>
            <a:ext cx="1496426" cy="638602"/>
          </a:xfrm>
          <a:prstGeom prst="rect">
            <a:avLst/>
          </a:prstGeom>
          <a:noFill/>
        </p:spPr>
      </p:pic>
      <p:pic>
        <p:nvPicPr>
          <p:cNvPr id="39943" name="Picture 7" descr="C:\Users\РЕТ\Desktop\Мардарий портрет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857232"/>
            <a:ext cx="1496426" cy="638602"/>
          </a:xfrm>
          <a:prstGeom prst="rect">
            <a:avLst/>
          </a:prstGeom>
          <a:noFill/>
        </p:spPr>
      </p:pic>
      <p:pic>
        <p:nvPicPr>
          <p:cNvPr id="39944" name="Picture 8" descr="C:\Users\РЕТ\Desktop\Мардарий портрет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428736"/>
            <a:ext cx="1496426" cy="638602"/>
          </a:xfrm>
          <a:prstGeom prst="rect">
            <a:avLst/>
          </a:prstGeom>
          <a:noFill/>
        </p:spPr>
      </p:pic>
      <p:pic>
        <p:nvPicPr>
          <p:cNvPr id="39945" name="Picture 9" descr="C:\Users\РЕТ\Desktop\Мардарий портрет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928802"/>
            <a:ext cx="1214446" cy="518267"/>
          </a:xfrm>
          <a:prstGeom prst="rect">
            <a:avLst/>
          </a:prstGeom>
          <a:noFill/>
        </p:spPr>
      </p:pic>
      <p:pic>
        <p:nvPicPr>
          <p:cNvPr id="39946" name="Picture 10" descr="C:\Users\РЕТ\Desktop\Мардарий портрет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670087">
            <a:off x="-143192" y="1429020"/>
            <a:ext cx="1496426" cy="638602"/>
          </a:xfrm>
          <a:prstGeom prst="rect">
            <a:avLst/>
          </a:prstGeom>
          <a:noFill/>
        </p:spPr>
      </p:pic>
      <p:pic>
        <p:nvPicPr>
          <p:cNvPr id="39947" name="Picture 11" descr="C:\Users\РЕТ\Desktop\Мардарий портрет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7356" y="0"/>
            <a:ext cx="642942" cy="274376"/>
          </a:xfrm>
          <a:prstGeom prst="rect">
            <a:avLst/>
          </a:prstGeom>
          <a:noFill/>
        </p:spPr>
      </p:pic>
      <p:pic>
        <p:nvPicPr>
          <p:cNvPr id="39948" name="Picture 12" descr="C:\Users\РЕТ\Desktop\Мардарий портрет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71736" y="0"/>
            <a:ext cx="285752" cy="121945"/>
          </a:xfrm>
          <a:prstGeom prst="rect">
            <a:avLst/>
          </a:prstGeom>
          <a:noFill/>
        </p:spPr>
      </p:pic>
      <p:pic>
        <p:nvPicPr>
          <p:cNvPr id="17" name="Picture 12" descr="C:\Users\РЕТ\Desktop\Мардарий портрет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57422" y="-24"/>
            <a:ext cx="285752" cy="121945"/>
          </a:xfrm>
          <a:prstGeom prst="rect">
            <a:avLst/>
          </a:prstGeom>
          <a:noFill/>
        </p:spPr>
      </p:pic>
      <p:pic>
        <p:nvPicPr>
          <p:cNvPr id="18" name="Picture 12" descr="C:\Users\РЕТ\Desktop\Мардарий портрет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2976" y="0"/>
            <a:ext cx="1004398" cy="428628"/>
          </a:xfrm>
          <a:prstGeom prst="rect">
            <a:avLst/>
          </a:prstGeom>
          <a:noFill/>
        </p:spPr>
      </p:pic>
      <p:pic>
        <p:nvPicPr>
          <p:cNvPr id="19" name="Picture 12" descr="C:\Users\РЕТ\Desktop\Мардарий портрет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57422" y="92345"/>
            <a:ext cx="285752" cy="121945"/>
          </a:xfrm>
          <a:prstGeom prst="rect">
            <a:avLst/>
          </a:prstGeom>
          <a:noFill/>
        </p:spPr>
      </p:pic>
      <p:pic>
        <p:nvPicPr>
          <p:cNvPr id="20" name="Picture 12" descr="C:\Users\РЕТ\Desktop\Мардарий портрет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71670" y="1"/>
            <a:ext cx="502141" cy="214289"/>
          </a:xfrm>
          <a:prstGeom prst="rect">
            <a:avLst/>
          </a:prstGeom>
          <a:noFill/>
        </p:spPr>
      </p:pic>
      <p:pic>
        <p:nvPicPr>
          <p:cNvPr id="21" name="Picture 12" descr="C:\Users\РЕТ\Desktop\Мардарий портрет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57356" y="0"/>
            <a:ext cx="479825" cy="204766"/>
          </a:xfrm>
          <a:prstGeom prst="rect">
            <a:avLst/>
          </a:prstGeom>
          <a:noFill/>
        </p:spPr>
      </p:pic>
      <p:sp>
        <p:nvSpPr>
          <p:cNvPr id="39949" name="Rectangle 13"/>
          <p:cNvSpPr>
            <a:spLocks noChangeArrowheads="1"/>
          </p:cNvSpPr>
          <p:nvPr/>
        </p:nvSpPr>
        <p:spPr bwMode="auto">
          <a:xfrm>
            <a:off x="3857620" y="159507"/>
            <a:ext cx="5286380" cy="655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Милюков Мардарий Васильевич оставил свой глубокий след в истории нашего Отечества и Орловского края. Он был отважным моряком, и уже с юношеских лет принимал участие в морских сражениях. Защищал морские граница страны в  Отечественную войну 1812года.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Вместе с великими путешественниками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Ф.Ф. Беллинсгаузеном и М. Лазаревым открывал Антарктиду. Передавал свой опыт морской службы молодым гардемаринам.</a:t>
            </a:r>
            <a:endParaRPr kumimoji="0" lang="ru-RU" sz="105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Будучи широко образованным человеком, внес большой вклад в развитие Орловской губернской гимназии, являясь ее почетным попечителем.  Разработанные Милюковым правила для Публичной библиотеки и сейчас используются с небольшими изменениями.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47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 descr="C:\Users\РЕТ\Desktop\DSC017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" y="-1"/>
            <a:ext cx="9119462" cy="687650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solidFill>
                  <a:srgbClr val="FFFF00"/>
                </a:solidFill>
              </a:rPr>
              <a:t>Заключение</a:t>
            </a:r>
            <a:endParaRPr lang="ru-RU" sz="72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017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Мардарий Васильевич Милюков – моряк и путешественник</a:t>
            </a:r>
            <a:endParaRPr lang="ru-RU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 descr="C:\Users\РЕТ\Desktop\DSC017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60350" y="0"/>
            <a:ext cx="4583650" cy="4071942"/>
          </a:xfrm>
          <a:prstGeom prst="rect">
            <a:avLst/>
          </a:prstGeom>
          <a:noFill/>
        </p:spPr>
      </p:pic>
      <p:pic>
        <p:nvPicPr>
          <p:cNvPr id="40963" name="Picture 3" descr="C:\Users\РЕТ\Desktop\DSC017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026133" cy="4071941"/>
          </a:xfrm>
          <a:prstGeom prst="rect">
            <a:avLst/>
          </a:prstGeom>
          <a:noFill/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071942"/>
            <a:ext cx="9144000" cy="2785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Ученики гимназии принимают активное участие во всех мероприятиях, посвященных юбилейным датам Года Истории: в школьных и городских конкурсах, олимпиадах, проводят заседания научного общества, посвященные 200-летию Отечественной  войны 1812 года, экскурсии в школьном музее по теме: «Гордость и слава России». Участвуют в совместных мероприятиях с ОГУ.</a:t>
            </a:r>
            <a:endParaRPr kumimoji="0" lang="ru-RU" sz="2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31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26_1_~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00760" y="0"/>
            <a:ext cx="3281609" cy="4786346"/>
          </a:xfrm>
        </p:spPr>
      </p:pic>
      <p:pic>
        <p:nvPicPr>
          <p:cNvPr id="41986" name="Picture 2" descr="C:\Users\РЕТ\Desktop\конкурс\17a2c860911f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161497" cy="4929198"/>
          </a:xfrm>
          <a:prstGeom prst="rect">
            <a:avLst/>
          </a:prstGeom>
          <a:noFill/>
        </p:spPr>
      </p:pic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0" y="4857760"/>
            <a:ext cx="91440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Продолжая традиции прадедов и дедов, наши земляки - орловцы несут воинскую службу  на атомном подводном ракетоносце «Орёл», защищая морские рубежи нашей страны. </a:t>
            </a:r>
            <a:endParaRPr kumimoji="0" lang="ru-RU" sz="3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21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ермолов 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" y="-24"/>
            <a:ext cx="9144000" cy="6858024"/>
          </a:xfrm>
        </p:spPr>
      </p:pic>
      <p:sp>
        <p:nvSpPr>
          <p:cNvPr id="5" name="Прямоугольник 4"/>
          <p:cNvSpPr/>
          <p:nvPr/>
        </p:nvSpPr>
        <p:spPr>
          <a:xfrm>
            <a:off x="0" y="5546727"/>
            <a:ext cx="914400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F4FF61"/>
                </a:solidFill>
              </a:rPr>
              <a:t> </a:t>
            </a:r>
            <a:r>
              <a:rPr lang="ru-RU" sz="100" dirty="0" smtClean="0">
                <a:solidFill>
                  <a:srgbClr val="F4FF61"/>
                </a:solidFill>
              </a:rPr>
              <a:t>      </a:t>
            </a:r>
            <a:endParaRPr lang="ru-RU" sz="1200" dirty="0" smtClean="0">
              <a:solidFill>
                <a:srgbClr val="F4FF61"/>
              </a:solidFill>
            </a:endParaRPr>
          </a:p>
          <a:p>
            <a:r>
              <a:rPr lang="ru-RU" sz="2800" b="1" dirty="0" smtClean="0">
                <a:solidFill>
                  <a:srgbClr val="FFFF00"/>
                </a:solidFill>
              </a:rPr>
              <a:t>     В 2012 году в Орле открыт памятник герою </a:t>
            </a:r>
          </a:p>
          <a:p>
            <a:endParaRPr lang="ru-RU" sz="1100" b="1" dirty="0" smtClean="0">
              <a:solidFill>
                <a:srgbClr val="FFFF00"/>
              </a:solidFill>
            </a:endParaRPr>
          </a:p>
          <a:p>
            <a:r>
              <a:rPr lang="ru-RU" sz="2800" b="1" dirty="0" smtClean="0">
                <a:solidFill>
                  <a:srgbClr val="FFFF00"/>
                </a:solidFill>
              </a:rPr>
              <a:t>Отечественной войны 1812 года генералу А. П. Ермолову.</a:t>
            </a:r>
            <a:endParaRPr lang="ru-RU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advTm="11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РЕТ\Desktop\сентябрь-октябрь 0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2" y="4955457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</a:rPr>
              <a:t>Спасибо за внимание!</a:t>
            </a:r>
            <a:endParaRPr lang="ru-RU" sz="4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РЕТ\Desktop\DCIM\101MSDCF\DSC017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43050"/>
          </a:xfrm>
        </p:spPr>
        <p:txBody>
          <a:bodyPr>
            <a:noAutofit/>
          </a:bodyPr>
          <a:lstStyle/>
          <a:p>
            <a:r>
              <a:rPr lang="ru-RU" sz="9600" b="1" dirty="0" smtClean="0">
                <a:solidFill>
                  <a:srgbClr val="FFFF00"/>
                </a:solidFill>
              </a:rPr>
              <a:t>Введение</a:t>
            </a:r>
            <a:endParaRPr lang="ru-RU" sz="96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advTm="74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7" descr="морской бой.jpg"/>
          <p:cNvPicPr>
            <a:picLocks noChangeAspect="1"/>
          </p:cNvPicPr>
          <p:nvPr/>
        </p:nvPicPr>
        <p:blipFill>
          <a:blip r:embed="rId2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5286388"/>
          </a:xfrm>
        </p:spPr>
        <p:txBody>
          <a:bodyPr>
            <a:normAutofit fontScale="85000" lnSpcReduction="10000"/>
          </a:bodyPr>
          <a:lstStyle/>
          <a:p>
            <a:r>
              <a:rPr lang="ru-RU" sz="2400" b="1" i="1" u="sng" dirty="0">
                <a:solidFill>
                  <a:srgbClr val="C00000"/>
                </a:solidFill>
              </a:rPr>
              <a:t>Цель моего </a:t>
            </a:r>
            <a:r>
              <a:rPr lang="ru-RU" sz="2400" b="1" i="1" u="sng" dirty="0" smtClean="0">
                <a:solidFill>
                  <a:srgbClr val="C00000"/>
                </a:solidFill>
              </a:rPr>
              <a:t>исследования: 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C00000"/>
                </a:solidFill>
              </a:rPr>
              <a:t>      изучение </a:t>
            </a:r>
            <a:r>
              <a:rPr lang="ru-RU" sz="2400" b="1" dirty="0">
                <a:solidFill>
                  <a:srgbClr val="C00000"/>
                </a:solidFill>
              </a:rPr>
              <a:t>яркой и героической  биографии  М. В. Милюкова, вспомнить это «морское имя», которое может служить примером для современной молодежи. </a:t>
            </a:r>
          </a:p>
          <a:p>
            <a:r>
              <a:rPr lang="ru-RU" sz="2400" b="1" i="1" u="sng" dirty="0" smtClean="0">
                <a:solidFill>
                  <a:srgbClr val="C00000"/>
                </a:solidFill>
              </a:rPr>
              <a:t>Задачи </a:t>
            </a:r>
            <a:r>
              <a:rPr lang="ru-RU" sz="2400" b="1" i="1" u="sng" dirty="0">
                <a:solidFill>
                  <a:srgbClr val="C00000"/>
                </a:solidFill>
              </a:rPr>
              <a:t>работы: </a:t>
            </a:r>
            <a:endParaRPr lang="ru-RU" sz="2400" b="1" i="1" u="sng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sz="2400" b="1" dirty="0" smtClean="0">
                <a:solidFill>
                  <a:srgbClr val="C00000"/>
                </a:solidFill>
              </a:rPr>
              <a:t>      1</a:t>
            </a:r>
            <a:r>
              <a:rPr lang="ru-RU" sz="2400" b="1" dirty="0">
                <a:solidFill>
                  <a:srgbClr val="C00000"/>
                </a:solidFill>
              </a:rPr>
              <a:t>)  изложить биографию М.В. Милюкова; 2) осветить его участие в морских сражениях и кругосветных путешествиях;  3)рассказать о его педагогической деятельности; 4) рассказать об отношении к нему современников.</a:t>
            </a:r>
          </a:p>
          <a:p>
            <a:r>
              <a:rPr lang="ru-RU" sz="2400" b="1" i="1" dirty="0">
                <a:solidFill>
                  <a:srgbClr val="C00000"/>
                </a:solidFill>
              </a:rPr>
              <a:t> </a:t>
            </a:r>
            <a:r>
              <a:rPr lang="ru-RU" sz="2400" b="1" i="1" u="sng" dirty="0" smtClean="0">
                <a:solidFill>
                  <a:srgbClr val="C00000"/>
                </a:solidFill>
              </a:rPr>
              <a:t>Методы </a:t>
            </a:r>
            <a:r>
              <a:rPr lang="ru-RU" sz="2400" b="1" i="1" u="sng" dirty="0">
                <a:solidFill>
                  <a:srgbClr val="C00000"/>
                </a:solidFill>
              </a:rPr>
              <a:t>исследования: </a:t>
            </a:r>
            <a:endParaRPr lang="ru-RU" sz="2400" b="1" i="1" u="sng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sz="2400" b="1" dirty="0" smtClean="0">
                <a:solidFill>
                  <a:srgbClr val="C00000"/>
                </a:solidFill>
              </a:rPr>
              <a:t>      1</a:t>
            </a:r>
            <a:r>
              <a:rPr lang="ru-RU" sz="2400" b="1" dirty="0">
                <a:solidFill>
                  <a:srgbClr val="C00000"/>
                </a:solidFill>
              </a:rPr>
              <a:t>) работа с первоисточниками; 2) обзор имеющейся литературы по данной теме;  3) личностная оценка объекта исследования; 4) обобщение имеющихся материалов.</a:t>
            </a:r>
          </a:p>
          <a:p>
            <a:r>
              <a:rPr lang="ru-RU" sz="2400" b="1" i="1" u="sng" dirty="0">
                <a:solidFill>
                  <a:srgbClr val="C00000"/>
                </a:solidFill>
              </a:rPr>
              <a:t>Практическая значимость работы: </a:t>
            </a:r>
            <a:r>
              <a:rPr lang="ru-RU" sz="2400" b="1" dirty="0" smtClean="0">
                <a:solidFill>
                  <a:srgbClr val="C00000"/>
                </a:solidFill>
              </a:rPr>
              <a:t>    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C00000"/>
                </a:solidFill>
              </a:rPr>
              <a:t>      материалы </a:t>
            </a:r>
            <a:r>
              <a:rPr lang="ru-RU" sz="2400" b="1" dirty="0">
                <a:solidFill>
                  <a:srgbClr val="C00000"/>
                </a:solidFill>
              </a:rPr>
              <a:t>работы могут быть использованы в качестве дополнительного материала на уроках истории, на заседаниях научного общества для старшеклассников «Юный краевед»; а так же в работе школьного музея.</a:t>
            </a:r>
          </a:p>
          <a:p>
            <a:endParaRPr lang="ru-RU" sz="2400" b="1" dirty="0"/>
          </a:p>
        </p:txBody>
      </p:sp>
    </p:spTree>
  </p:cSld>
  <p:clrMapOvr>
    <a:masterClrMapping/>
  </p:clrMapOvr>
  <p:transition advTm="52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РЕТ\Desktop\ГАОО.Ф.76.Оп.1.Д.1736.Л.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8606" y="0"/>
            <a:ext cx="5135394" cy="6143644"/>
          </a:xfrm>
          <a:prstGeom prst="rect">
            <a:avLst/>
          </a:prstGeom>
          <a:noFill/>
        </p:spPr>
      </p:pic>
      <p:pic>
        <p:nvPicPr>
          <p:cNvPr id="1028" name="Picture 4" descr="C:\Users\РЕТ\Desktop\ГАОО.Ф.76.Оп.1.Д.1736.Л.14об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04357"/>
            <a:ext cx="4172394" cy="4053643"/>
          </a:xfrm>
          <a:prstGeom prst="rect">
            <a:avLst/>
          </a:prstGeom>
          <a:noFill/>
        </p:spPr>
      </p:pic>
      <p:pic>
        <p:nvPicPr>
          <p:cNvPr id="5" name="Содержимое 3" descr="DSC0177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05246" y="2928934"/>
            <a:ext cx="5238753" cy="392906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4643446"/>
            <a:ext cx="4000464" cy="1274762"/>
          </a:xfrm>
        </p:spPr>
        <p:txBody>
          <a:bodyPr>
            <a:noAutofit/>
          </a:bodyPr>
          <a:lstStyle/>
          <a:p>
            <a:r>
              <a:rPr lang="ru-RU" sz="3600" b="1" i="1" dirty="0" smtClean="0">
                <a:solidFill>
                  <a:srgbClr val="C00000"/>
                </a:solidFill>
              </a:rPr>
              <a:t>Источники исследования: архивные материалы</a:t>
            </a:r>
            <a:endParaRPr lang="ru-RU" sz="3600" b="1" i="1" dirty="0">
              <a:solidFill>
                <a:srgbClr val="C00000"/>
              </a:solidFill>
            </a:endParaRPr>
          </a:p>
        </p:txBody>
      </p:sp>
      <p:pic>
        <p:nvPicPr>
          <p:cNvPr id="4" name="Содержимое 3" descr="DSC01767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0" y="0"/>
            <a:ext cx="4476748" cy="3357561"/>
          </a:xfrm>
        </p:spPr>
      </p:pic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РЕТ\Desktop\конкурс\DSC017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14346" y="4357694"/>
            <a:ext cx="4000528" cy="114300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FE1800"/>
                </a:solidFill>
              </a:rPr>
              <a:t>Источники исследования: краеведческая литература</a:t>
            </a:r>
            <a:endParaRPr lang="ru-RU" dirty="0">
              <a:solidFill>
                <a:srgbClr val="FE1800"/>
              </a:solidFill>
            </a:endParaRPr>
          </a:p>
        </p:txBody>
      </p:sp>
      <p:pic>
        <p:nvPicPr>
          <p:cNvPr id="5" name="Содержимое 4" descr="DSC0177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715789" y="2784764"/>
            <a:ext cx="5428211" cy="4073236"/>
          </a:xfrm>
        </p:spPr>
      </p:pic>
      <p:pic>
        <p:nvPicPr>
          <p:cNvPr id="2050" name="Picture 2" descr="C:\Users\РЕТ\Desktop\конкурс\DSC0177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667251" cy="3500438"/>
          </a:xfrm>
          <a:prstGeom prst="rect">
            <a:avLst/>
          </a:prstGeom>
          <a:noFill/>
        </p:spPr>
      </p:pic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127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071810"/>
          </a:xfrm>
        </p:spPr>
        <p:txBody>
          <a:bodyPr>
            <a:noAutofit/>
          </a:bodyPr>
          <a:lstStyle/>
          <a:p>
            <a:pPr algn="l"/>
            <a:r>
              <a:rPr lang="ru-RU" sz="4000" b="1" i="1" dirty="0" smtClean="0">
                <a:solidFill>
                  <a:srgbClr val="FF0000"/>
                </a:solidFill>
              </a:rPr>
              <a:t>Источники исследования: материалы </a:t>
            </a:r>
            <a:br>
              <a:rPr lang="ru-RU" sz="4000" b="1" i="1" dirty="0" smtClean="0">
                <a:solidFill>
                  <a:srgbClr val="FF0000"/>
                </a:solidFill>
              </a:rPr>
            </a:br>
            <a:r>
              <a:rPr lang="ru-RU" sz="4000" b="1" i="1" dirty="0">
                <a:solidFill>
                  <a:srgbClr val="FF0000"/>
                </a:solidFill>
              </a:rPr>
              <a:t/>
            </a:r>
            <a:br>
              <a:rPr lang="ru-RU" sz="4000" b="1" i="1" dirty="0">
                <a:solidFill>
                  <a:srgbClr val="FF0000"/>
                </a:solidFill>
              </a:rPr>
            </a:br>
            <a:r>
              <a:rPr lang="ru-RU" sz="4000" b="1" i="1" dirty="0" smtClean="0">
                <a:solidFill>
                  <a:srgbClr val="FF0000"/>
                </a:solidFill>
              </a:rPr>
              <a:t/>
            </a:r>
            <a:br>
              <a:rPr lang="ru-RU" sz="4000" b="1" i="1" dirty="0" smtClean="0">
                <a:solidFill>
                  <a:srgbClr val="FF0000"/>
                </a:solidFill>
              </a:rPr>
            </a:br>
            <a:r>
              <a:rPr lang="ru-RU" sz="4000" b="1" i="1" dirty="0" smtClean="0">
                <a:solidFill>
                  <a:srgbClr val="FF0000"/>
                </a:solidFill>
              </a:rPr>
              <a:t>		      музея образования</a:t>
            </a:r>
            <a:endParaRPr lang="ru-RU" sz="4000" dirty="0">
              <a:solidFill>
                <a:srgbClr val="FF0000"/>
              </a:solidFill>
            </a:endParaRPr>
          </a:p>
        </p:txBody>
      </p:sp>
      <p:pic>
        <p:nvPicPr>
          <p:cNvPr id="10" name="Содержимое 9" descr="DSC0176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3071810"/>
            <a:ext cx="6433628" cy="3786190"/>
          </a:xfrm>
        </p:spPr>
      </p:pic>
      <p:pic>
        <p:nvPicPr>
          <p:cNvPr id="3074" name="Picture 2" descr="C:\Users\РЕТ\Desktop\конкурс\DSC017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3071810"/>
            <a:ext cx="4000495" cy="3786190"/>
          </a:xfrm>
          <a:prstGeom prst="rect">
            <a:avLst/>
          </a:prstGeom>
          <a:noFill/>
        </p:spPr>
      </p:pic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около спассокого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5643578"/>
            <a:ext cx="7500958" cy="1214422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FFFF00"/>
                </a:solidFill>
              </a:rPr>
              <a:t>Дворянское гнездо Милюковых</a:t>
            </a:r>
            <a:endParaRPr lang="ru-RU" b="1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792</TotalTime>
  <Words>1257</Words>
  <Application>Microsoft Office PowerPoint</Application>
  <PresentationFormat>Экран (4:3)</PresentationFormat>
  <Paragraphs>66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Муниципальная гимназия №39 им. Фридриха Шиллера г. Орла</vt:lpstr>
      <vt:lpstr>Слайд 2</vt:lpstr>
      <vt:lpstr>Мардарий Васильевич Милюков – моряк и путешественник</vt:lpstr>
      <vt:lpstr>Введение</vt:lpstr>
      <vt:lpstr>Слайд 5</vt:lpstr>
      <vt:lpstr>Источники исследования: архивные материалы</vt:lpstr>
      <vt:lpstr>Источники исследования: краеведческая литература</vt:lpstr>
      <vt:lpstr>Источники исследования: материалы            музея образования</vt:lpstr>
      <vt:lpstr>Дворянское гнездо Милюковых</vt:lpstr>
      <vt:lpstr>Слайд 10</vt:lpstr>
      <vt:lpstr>Слайд 11</vt:lpstr>
      <vt:lpstr>Слайд 12</vt:lpstr>
      <vt:lpstr>Слайд 13</vt:lpstr>
      <vt:lpstr>Слайд 14</vt:lpstr>
      <vt:lpstr>Слайд 15</vt:lpstr>
      <vt:lpstr>На службе Отечеству: моряк и путешественник.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Заключение</vt:lpstr>
      <vt:lpstr>Слайд 30</vt:lpstr>
      <vt:lpstr>Слайд 31</vt:lpstr>
      <vt:lpstr>Слайд 32</vt:lpstr>
      <vt:lpstr>Слайд 33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Муниципальная гимназия №39 им. Фридриха Шиллера г. Орла</dc:title>
  <dc:creator>РЕТ</dc:creator>
  <cp:lastModifiedBy>РЕТ</cp:lastModifiedBy>
  <cp:revision>90</cp:revision>
  <dcterms:created xsi:type="dcterms:W3CDTF">2012-10-03T05:30:52Z</dcterms:created>
  <dcterms:modified xsi:type="dcterms:W3CDTF">2012-10-08T08:29:08Z</dcterms:modified>
</cp:coreProperties>
</file>