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7"/>
  </p:notesMasterIdLst>
  <p:sldIdLst>
    <p:sldId id="299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0" r:id="rId12"/>
    <p:sldId id="267" r:id="rId13"/>
    <p:sldId id="319" r:id="rId14"/>
    <p:sldId id="301" r:id="rId15"/>
    <p:sldId id="271" r:id="rId16"/>
    <p:sldId id="279" r:id="rId17"/>
    <p:sldId id="269" r:id="rId18"/>
    <p:sldId id="274" r:id="rId19"/>
    <p:sldId id="270" r:id="rId20"/>
    <p:sldId id="275" r:id="rId21"/>
    <p:sldId id="272" r:id="rId22"/>
    <p:sldId id="277" r:id="rId23"/>
    <p:sldId id="273" r:id="rId24"/>
    <p:sldId id="278" r:id="rId25"/>
    <p:sldId id="281" r:id="rId26"/>
    <p:sldId id="282" r:id="rId27"/>
    <p:sldId id="310" r:id="rId28"/>
    <p:sldId id="306" r:id="rId29"/>
    <p:sldId id="307" r:id="rId30"/>
    <p:sldId id="309" r:id="rId31"/>
    <p:sldId id="311" r:id="rId32"/>
    <p:sldId id="312" r:id="rId33"/>
    <p:sldId id="30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13" r:id="rId42"/>
    <p:sldId id="314" r:id="rId43"/>
    <p:sldId id="315" r:id="rId44"/>
    <p:sldId id="316" r:id="rId45"/>
    <p:sldId id="317" r:id="rId46"/>
    <p:sldId id="318" r:id="rId47"/>
    <p:sldId id="303" r:id="rId48"/>
    <p:sldId id="290" r:id="rId49"/>
    <p:sldId id="296" r:id="rId50"/>
    <p:sldId id="297" r:id="rId51"/>
    <p:sldId id="293" r:id="rId52"/>
    <p:sldId id="295" r:id="rId53"/>
    <p:sldId id="298" r:id="rId54"/>
    <p:sldId id="320" r:id="rId55"/>
    <p:sldId id="32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280"/>
    <a:srgbClr val="2A4A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E48B1-87F4-4B94-A703-4219AA391B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0C63-0495-4464-AB7F-E7CDB2903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0C63-0495-4464-AB7F-E7CDB2903F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EF1FD3-14D0-4FFF-8CD6-085E5DF39E4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AFA548-5CF1-4E10-9993-ACEB2808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lers.ru/city-orjol-(gorod)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0;&#1090;&#1090;&#1077;&#1089;&#1090;&#1072;&#1094;&#1080;&#1103;\&#1050;&#1086;&#1084;&#1087;.%20&#1086;&#1088;&#1083;&#1086;&#1074;&#1097;&#1080;&#1085;&#1099;\David-Posulihin-Pro-otlichnicu-stihi-T--Nesterova-muzyka-&#1048;-Hrisanidi(muzofon.com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8%D0%BC%D0%BD%D0%B8%D0%B5_%D0%9E%D0%BB%D0%B8%D0%BC%D0%BF%D0%B8%D0%B9%D1%81%D0%BA%D0%B8%D0%B5_%D0%B8%D0%B3%D1%80%D1%8B_2010" TargetMode="External"/><Relationship Id="rId3" Type="http://schemas.openxmlformats.org/officeDocument/2006/relationships/hyperlink" Target="https://ru.wikipedia.org/wiki/3_%D0%BE%D0%BA%D1%82%D1%8F%D0%B1%D1%80%D1%8F" TargetMode="External"/><Relationship Id="rId7" Type="http://schemas.openxmlformats.org/officeDocument/2006/relationships/hyperlink" Target="https://ru.wikipedia.org/wiki/%D0%91%D0%BE%D0%B1%D1%81%D0%BB%D0%B5%D0%B9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A1%D0%A1%D0%A0" TargetMode="External"/><Relationship Id="rId11" Type="http://schemas.openxmlformats.org/officeDocument/2006/relationships/hyperlink" Target="https://ru.wikipedia.org/wiki/%D3%E4%EE%E1%EA%E8%ED%E0,_%CB%FE%E4%EC%E8%EB%E0_%C2%FF%F7%E5%F1%EB%E0%E2%EE%E2%ED%E0" TargetMode="External"/><Relationship Id="rId5" Type="http://schemas.openxmlformats.org/officeDocument/2006/relationships/hyperlink" Target="https://ru.wikipedia.org/wiki/%D0%9E%D1%80%D1%91%D0%BB_(%D0%B3%D0%BE%D1%80%D0%BE%D0%B4)" TargetMode="External"/><Relationship Id="rId10" Type="http://schemas.openxmlformats.org/officeDocument/2006/relationships/hyperlink" Target="https://ru.wikipedia.org/wiki/%D0%9C%D0%B0%D1%81%D1%82%D0%B5%D1%80_%D1%81%D0%BF%D0%BE%D1%80%D1%82%D0%B0_%D0%A0%D0%BE%D1%81%D1%81%D0%B8%D0%B8_%D0%BC%D0%B5%D0%B6%D0%B4%D1%83%D0%BD%D0%B0%D1%80%D0%BE%D0%B4%D0%BD%D0%BE%D0%B3%D0%BE_%D0%BA%D0%BB%D0%B0%D1%81%D1%81%D0%B0" TargetMode="External"/><Relationship Id="rId4" Type="http://schemas.openxmlformats.org/officeDocument/2006/relationships/hyperlink" Target="https://ru.wikipedia.org/wiki/1984_%D0%B3%D0%BE%D0%B4" TargetMode="External"/><Relationship Id="rId9" Type="http://schemas.openxmlformats.org/officeDocument/2006/relationships/hyperlink" Target="https://ru.wikipedia.org/wiki/%D0%97%D0%B8%D0%BC%D0%BD%D0%B8%D0%B5_%D0%9E%D0%BB%D0%B8%D0%BC%D0%BF%D0%B8%D0%B9%D1%81%D0%BA%D0%B8%D0%B5_%D0%B8%D0%B3%D1%80%D1%8B_2014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1%84%D0%B5%D1%81%D1%81%D0%B8%D0%BE%D0%BD%D0%B0%D0%BB%D1%8C%D0%BD%D1%8B%D0%B9_%D0%B1%D0%BE%D0%BA%D1%81" TargetMode="External"/><Relationship Id="rId3" Type="http://schemas.openxmlformats.org/officeDocument/2006/relationships/hyperlink" Target="https://ru.wikipedia.org/wiki/14_%D1%84%D0%B5%D0%B2%D1%80%D0%B0%D0%BB%D1%8F" TargetMode="External"/><Relationship Id="rId7" Type="http://schemas.openxmlformats.org/officeDocument/2006/relationships/hyperlink" Target="https://ru.wikipedia.org/wiki/%D0%91%D0%BE%D0%BA%D1%81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0%D0%BE%D1%81%D1%81%D0%B8%D1%8F" TargetMode="External"/><Relationship Id="rId5" Type="http://schemas.openxmlformats.org/officeDocument/2006/relationships/hyperlink" Target="https://ru.wikipedia.org/wiki/%D0%9E%D1%80%D1%91%D0%BB_(%D0%B3%D0%BE%D1%80%D0%BE%D0%B4)" TargetMode="External"/><Relationship Id="rId4" Type="http://schemas.openxmlformats.org/officeDocument/2006/relationships/hyperlink" Target="https://ru.wikipedia.org/wiki/1986_%D0%B3%D0%BE%D0%B4" TargetMode="External"/><Relationship Id="rId9" Type="http://schemas.openxmlformats.org/officeDocument/2006/relationships/hyperlink" Target="https://ru.wikipedia.org/wiki/%D0%92%D0%B5%D1%81%D0%BE%D0%B2%D1%8B%D0%B5_%D0%BA%D0%B0%D1%82%D0%B5%D0%B3%D0%BE%D1%80%D0%B8%D0%B8_%D0%B2_%D0%B1%D0%BE%D0%BA%D1%81%D0%B5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91053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Культура Орловского края в </a:t>
            </a:r>
            <a:r>
              <a:rPr lang="en-US" b="1" dirty="0" smtClean="0"/>
              <a:t>XX - </a:t>
            </a:r>
            <a:r>
              <a:rPr lang="ru-RU" b="1" dirty="0" smtClean="0"/>
              <a:t>начале</a:t>
            </a:r>
            <a:r>
              <a:rPr lang="en-US" b="1" dirty="0" smtClean="0"/>
              <a:t> XXI</a:t>
            </a:r>
            <a:r>
              <a:rPr lang="ru-RU" b="1" dirty="0" smtClean="0"/>
              <a:t> века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erbenko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884613" cy="3663460"/>
          </a:xfrm>
        </p:spPr>
      </p:pic>
      <p:sp>
        <p:nvSpPr>
          <p:cNvPr id="5" name="TextBox 4"/>
          <p:cNvSpPr txBox="1"/>
          <p:nvPr/>
        </p:nvSpPr>
        <p:spPr>
          <a:xfrm>
            <a:off x="5148064" y="476672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30280"/>
                </a:solidFill>
              </a:rPr>
              <a:t>Имя композитора, заслуженного деятеля искусств России Евгения </a:t>
            </a:r>
            <a:r>
              <a:rPr lang="ru-RU" sz="3200" b="1" dirty="0" err="1" smtClean="0">
                <a:solidFill>
                  <a:srgbClr val="230280"/>
                </a:solidFill>
              </a:rPr>
              <a:t>Дербенко</a:t>
            </a:r>
            <a:r>
              <a:rPr lang="ru-RU" sz="3200" b="1" dirty="0" smtClean="0">
                <a:solidFill>
                  <a:srgbClr val="230280"/>
                </a:solidFill>
              </a:rPr>
              <a:t> широко известно.  </a:t>
            </a:r>
            <a:endParaRPr lang="ru-RU" sz="3200" b="1" dirty="0">
              <a:solidFill>
                <a:srgbClr val="2302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Особой популярностью пользуются его произведения для русских народных инструментов. Их исполняют такие всемирно известные коллективы, как Национальный оркестр им. Осипова, Академический оркестр радио и телевидения, Государственный ансамбль танца «Березка», коллективы и солисты, исполнители на русских народных инструментах не только России, но и за ее рубежами</a:t>
            </a:r>
            <a:endParaRPr lang="ru-RU" sz="24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230280"/>
                </a:solidFill>
              </a:rPr>
              <a:t>Композитор плодотворно работает не только в жанре инструментальной музыки. Он автор одноактной оперы «Великое посольство», музыки к спектаклям, многих вокальных сочинений, в том числе и песен.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15074" y="1285860"/>
            <a:ext cx="2754543" cy="3977680"/>
          </a:xfrm>
          <a:prstGeom prst="rect">
            <a:avLst/>
          </a:prstGeom>
        </p:spPr>
      </p:pic>
      <p:pic>
        <p:nvPicPr>
          <p:cNvPr id="6" name="Рисунок 5" descr="930bb46bd9575ae90f006395e62236c4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3500438"/>
            <a:ext cx="3250332" cy="2437749"/>
          </a:xfrm>
          <a:prstGeom prst="rect">
            <a:avLst/>
          </a:prstGeom>
        </p:spPr>
      </p:pic>
      <p:pic>
        <p:nvPicPr>
          <p:cNvPr id="4" name="Содержимое 3" descr="i-1101.jpg"/>
          <p:cNvPicPr>
            <a:picLocks noGrp="1" noChangeAspect="1"/>
          </p:cNvPicPr>
          <p:nvPr>
            <p:ph sz="quarter" idx="1"/>
          </p:nvPr>
        </p:nvPicPr>
        <p:blipFill>
          <a:blip r:embed="rId4" cstate="screen"/>
          <a:stretch>
            <a:fillRect/>
          </a:stretch>
        </p:blipFill>
        <p:spPr>
          <a:xfrm>
            <a:off x="0" y="1357298"/>
            <a:ext cx="4286250" cy="2400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593467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Песни Евгения </a:t>
            </a:r>
            <a:r>
              <a:rPr lang="ru-RU" b="1" dirty="0" err="1" smtClean="0"/>
              <a:t>Дербенко</a:t>
            </a:r>
            <a:r>
              <a:rPr lang="ru-RU" b="1" dirty="0" smtClean="0"/>
              <a:t> включают в свой репертуар известные солисты и ансамбли, среди которых Л. Рюмина, В. </a:t>
            </a:r>
            <a:r>
              <a:rPr lang="ru-RU" b="1" dirty="0" err="1" smtClean="0"/>
              <a:t>Готовцева</a:t>
            </a:r>
            <a:r>
              <a:rPr lang="ru-RU" b="1" dirty="0" smtClean="0"/>
              <a:t>, В. </a:t>
            </a:r>
            <a:r>
              <a:rPr lang="ru-RU" b="1" dirty="0" err="1" smtClean="0"/>
              <a:t>Пальвинская</a:t>
            </a:r>
            <a:r>
              <a:rPr lang="ru-RU" b="1" dirty="0" smtClean="0"/>
              <a:t>, ансамбль «Радуница», а также орловские музыкальные коллективы и солисты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 своем песенном творчестве Е. </a:t>
            </a:r>
            <a:r>
              <a:rPr lang="ru-RU" sz="2400" b="1" dirty="0" err="1" smtClean="0"/>
              <a:t>Дербенко</a:t>
            </a:r>
            <a:r>
              <a:rPr lang="ru-RU" sz="2400" b="1" dirty="0" smtClean="0"/>
              <a:t> выступает сторонником ясной, чистой, естественной, как бы льющейся «из глубины души» мелодии</a:t>
            </a:r>
          </a:p>
          <a:p>
            <a:endParaRPr lang="ru-RU" dirty="0"/>
          </a:p>
        </p:txBody>
      </p:sp>
      <p:pic>
        <p:nvPicPr>
          <p:cNvPr id="6" name="Рисунок 5" descr="Sc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1628800"/>
            <a:ext cx="3555219" cy="4993234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1636407"/>
            <a:ext cx="3518892" cy="501629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230280"/>
                </a:solidFill>
              </a:rPr>
              <a:t>Задание: соотнесите имена композиторов и произведения, созданные ими: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 Е. </a:t>
            </a:r>
            <a:r>
              <a:rPr lang="ru-RU" dirty="0" err="1" smtClean="0"/>
              <a:t>Дербенко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И. </a:t>
            </a:r>
            <a:r>
              <a:rPr lang="ru-RU" dirty="0" err="1" smtClean="0"/>
              <a:t>Хрисаниди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А) 1 4 6</a:t>
            </a:r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             Б) 2 3 5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43438" y="1589567"/>
            <a:ext cx="4087663" cy="4572000"/>
          </a:xfrm>
        </p:spPr>
        <p:txBody>
          <a:bodyPr/>
          <a:lstStyle/>
          <a:p>
            <a:pPr marL="342900" indent="-342900">
              <a:buNone/>
            </a:pPr>
            <a:r>
              <a:rPr lang="ru-RU" sz="2800" dirty="0" smtClean="0"/>
              <a:t>1) «Сладки мне родные звуки»</a:t>
            </a:r>
          </a:p>
          <a:p>
            <a:pPr marL="342900" indent="-342900">
              <a:buNone/>
            </a:pPr>
            <a:r>
              <a:rPr lang="ru-RU" sz="2800" dirty="0" smtClean="0"/>
              <a:t> 2) «Волшебная свеча»</a:t>
            </a:r>
          </a:p>
          <a:p>
            <a:pPr marL="342900" indent="-342900">
              <a:buNone/>
            </a:pPr>
            <a:r>
              <a:rPr lang="ru-RU" sz="2800" dirty="0" smtClean="0"/>
              <a:t> 3) «Сын России»</a:t>
            </a:r>
          </a:p>
          <a:p>
            <a:pPr marL="342900" indent="-342900">
              <a:buNone/>
            </a:pPr>
            <a:r>
              <a:rPr lang="ru-RU" sz="2800" dirty="0" smtClean="0"/>
              <a:t>  4) «Баллады»</a:t>
            </a:r>
          </a:p>
          <a:p>
            <a:pPr marL="342900" indent="-342900">
              <a:buNone/>
            </a:pPr>
            <a:r>
              <a:rPr lang="ru-RU" sz="2800" dirty="0" smtClean="0"/>
              <a:t>  5) «Семь нот радуги»</a:t>
            </a:r>
          </a:p>
          <a:p>
            <a:pPr marL="342900" indent="-342900">
              <a:buNone/>
            </a:pPr>
            <a:r>
              <a:rPr lang="ru-RU" sz="2800" dirty="0" smtClean="0"/>
              <a:t>6) «Великое посольство»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91053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художники Орловского края в </a:t>
            </a:r>
            <a:r>
              <a:rPr lang="en-US" b="1" dirty="0" smtClean="0"/>
              <a:t>XX - </a:t>
            </a:r>
            <a:r>
              <a:rPr lang="ru-RU" b="1" dirty="0" smtClean="0"/>
              <a:t>начале</a:t>
            </a:r>
            <a:r>
              <a:rPr lang="en-US" b="1" dirty="0" smtClean="0"/>
              <a:t> XXI</a:t>
            </a:r>
            <a:r>
              <a:rPr lang="ru-RU" b="1" dirty="0" smtClean="0"/>
              <a:t> века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230280"/>
                </a:solidFill>
              </a:rPr>
              <a:t>Андрей Ильич </a:t>
            </a:r>
            <a:r>
              <a:rPr lang="ru-RU" sz="2000" b="1" dirty="0" err="1" smtClean="0">
                <a:solidFill>
                  <a:srgbClr val="230280"/>
                </a:solidFill>
              </a:rPr>
              <a:t>Курнако́в</a:t>
            </a:r>
            <a:r>
              <a:rPr lang="ru-RU" sz="2000" b="1" dirty="0" smtClean="0">
                <a:solidFill>
                  <a:srgbClr val="230280"/>
                </a:solidFill>
              </a:rPr>
              <a:t> (1916—2010) — советский и российский живописец, педагог. Народный художник СССР, профессор, действительный член РАХ (2001).Почетный гражданин города Орла.</a:t>
            </a:r>
            <a:endParaRPr lang="ru-RU" sz="2000" b="1" dirty="0">
              <a:solidFill>
                <a:srgbClr val="230280"/>
              </a:solidFill>
            </a:endParaRPr>
          </a:p>
        </p:txBody>
      </p:sp>
      <p:pic>
        <p:nvPicPr>
          <p:cNvPr id="5" name="Picture 2" descr="C:\Users\РЕТ\Desktop\курнак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500462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1428736"/>
            <a:ext cx="45720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30280"/>
                </a:solidFill>
              </a:rPr>
              <a:t>По праву считается одним из основоположников Орловской художественной школы. В своем творчестве Андрей Ильич следует лучшим традициям отечественной пейзажной живописи и искусства жанрового портрета. Особое место в его творчестве занимает уникальная духовная атмосфера Орловского края. </a:t>
            </a:r>
          </a:p>
          <a:p>
            <a:r>
              <a:rPr lang="ru-RU" sz="1400" b="1" dirty="0" smtClean="0">
                <a:solidFill>
                  <a:srgbClr val="230280"/>
                </a:solidFill>
              </a:rPr>
              <a:t>Курнаков создал целую галерею портретов своих современников, одиночных и групповых Особой заслугой Курнакова является многолетний труд по созданию эпических полотен «Прорыв немецкой обороны у д. Малое Измайлово 12 июля 1943 года» и «Орловско - </a:t>
            </a:r>
            <a:r>
              <a:rPr lang="ru-RU" sz="1400" b="1" dirty="0" err="1" smtClean="0">
                <a:solidFill>
                  <a:srgbClr val="230280"/>
                </a:solidFill>
              </a:rPr>
              <a:t>Кромское</a:t>
            </a:r>
            <a:r>
              <a:rPr lang="ru-RU" sz="1400" b="1" dirty="0" smtClean="0">
                <a:solidFill>
                  <a:srgbClr val="230280"/>
                </a:solidFill>
              </a:rPr>
              <a:t> сражение», демонстрирующиеся в Военно-историческом музее </a:t>
            </a:r>
            <a:r>
              <a:rPr lang="ru-RU" sz="1400" b="1" dirty="0" smtClean="0">
                <a:solidFill>
                  <a:srgbClr val="230280"/>
                </a:solidFill>
                <a:hlinkClick r:id="rId3" tooltip="Орёл (город)"/>
              </a:rPr>
              <a:t>города Орла</a:t>
            </a:r>
            <a:r>
              <a:rPr lang="ru-RU" sz="1400" b="1" dirty="0" smtClean="0">
                <a:solidFill>
                  <a:srgbClr val="230280"/>
                </a:solidFill>
              </a:rPr>
              <a:t>, а также участие в создании Мемориального комплекса «Кривцовский мемориал».</a:t>
            </a:r>
          </a:p>
          <a:p>
            <a:r>
              <a:rPr lang="ru-RU" sz="1400" b="1" dirty="0" smtClean="0">
                <a:solidFill>
                  <a:srgbClr val="230280"/>
                </a:solidFill>
              </a:rPr>
              <a:t>Работы А. И. Курнакова входят в собрания Государственной Третьяковской галереи, Дирекции Художественного фонда РФ, фонда Министерства культуры РФ, Орловской областной художественной галереи, ведущих музеев мира, находятся в частных коллекциях в России и за рубежом.</a:t>
            </a:r>
            <a:endParaRPr lang="ru-RU" sz="1400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Творчество А.И. Курнакова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37890" name="Picture 2" descr="C:\Users\РЕТ\Desktop\портрет проскур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857520" cy="3714776"/>
          </a:xfrm>
          <a:prstGeom prst="rect">
            <a:avLst/>
          </a:prstGeom>
          <a:noFill/>
        </p:spPr>
      </p:pic>
      <p:pic>
        <p:nvPicPr>
          <p:cNvPr id="37891" name="Picture 3" descr="C:\Users\РЕТ\Desktop\хорошее настроение ле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0"/>
            <a:ext cx="2647953" cy="40481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786454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Картины: «Портрет П. Л. Проскурина», «Хорошее настроение. Лена», «Утро Красной субботы». </a:t>
            </a:r>
            <a:endParaRPr lang="ru-RU" b="1" dirty="0"/>
          </a:p>
        </p:txBody>
      </p:sp>
      <p:pic>
        <p:nvPicPr>
          <p:cNvPr id="37894" name="Picture 6" descr="Андрей Ильич Курнаков (1916-2010) Утро Красной суббо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643050"/>
            <a:ext cx="342899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230280"/>
                </a:solidFill>
              </a:rPr>
              <a:t>Дышленко Георгий Васильевич (1915 – 1994)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РЕТ\Desktop\дышленк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786050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2214554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Как художник Дышленко складывался в 30-40-е годы. Участие в войне - самый сильный отпечаток его мировоззрения. Это выразилось прямо, когда он обращался к военной тематике, и косвенно, в отношение к темам мирной жизни.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Самое выдающееся произведение Дышленко - диорама "Орловская битва", написанная в соавторстве с Андреем Ильичом и Леонидом Ильичом Курнаковыми в конце 50 - начале 60 годов для зала Орловского краеведческого музея.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30280"/>
                </a:solidFill>
              </a:rPr>
              <a:t>У художника широкий жанровый диапазон: пейзажи, тематические картины, натюрморты, портреты. Орловчане хорошо знают творчество Дышленко по таким полотнам, как "Орловский хлеб", "Голуби. Окраина". </a:t>
            </a:r>
            <a:endParaRPr lang="ru-RU" sz="2000" b="1" dirty="0">
              <a:solidFill>
                <a:srgbClr val="230280"/>
              </a:solidFill>
            </a:endParaRPr>
          </a:p>
        </p:txBody>
      </p:sp>
      <p:pic>
        <p:nvPicPr>
          <p:cNvPr id="5122" name="Picture 2" descr="C:\Users\РЕТ\Desktop\ледоход на реке. красный мос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71918"/>
            <a:ext cx="4429124" cy="2786082"/>
          </a:xfrm>
          <a:prstGeom prst="rect">
            <a:avLst/>
          </a:prstGeom>
          <a:noFill/>
        </p:spPr>
      </p:pic>
      <p:pic>
        <p:nvPicPr>
          <p:cNvPr id="5126" name="Picture 6" descr="Литературный сайт Fabulae: Юрий Казаков - Орё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429156" cy="2714644"/>
          </a:xfrm>
          <a:prstGeom prst="rect">
            <a:avLst/>
          </a:prstGeom>
          <a:noFill/>
        </p:spPr>
      </p:pic>
      <p:pic>
        <p:nvPicPr>
          <p:cNvPr id="5128" name="Picture 8" descr="АртРу.инфо - Иллюстрации - Голуби. Окраина. - АртРу.инф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5004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230280"/>
                </a:solidFill>
              </a:rPr>
              <a:t>Виктор Васильевич </a:t>
            </a:r>
            <a:r>
              <a:rPr lang="ru-RU" sz="3200" b="1" dirty="0" err="1" smtClean="0">
                <a:solidFill>
                  <a:srgbClr val="230280"/>
                </a:solidFill>
              </a:rPr>
              <a:t>Лупачёв</a:t>
            </a:r>
            <a:r>
              <a:rPr lang="ru-RU" sz="3200" b="1" dirty="0" smtClean="0">
                <a:solidFill>
                  <a:srgbClr val="230280"/>
                </a:solidFill>
              </a:rPr>
              <a:t> - художник монументалист, живописец. </a:t>
            </a:r>
            <a:endParaRPr lang="ru-RU" sz="3200" b="1" dirty="0">
              <a:solidFill>
                <a:srgbClr val="230280"/>
              </a:solidFill>
            </a:endParaRPr>
          </a:p>
        </p:txBody>
      </p:sp>
      <p:pic>
        <p:nvPicPr>
          <p:cNvPr id="2051" name="Picture 3" descr="C:\Users\РЕТ\Desktop\лупаче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692" r="23077"/>
          <a:stretch>
            <a:fillRect/>
          </a:stretch>
        </p:blipFill>
        <p:spPr bwMode="auto">
          <a:xfrm>
            <a:off x="214282" y="2143116"/>
            <a:ext cx="3214710" cy="347662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00430" y="1785926"/>
            <a:ext cx="52864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Учился на художественно-графическом факультете Орловского государственного педагогического института (1967-1972), в Харьковском художественно-промышленном институте на отделении монументальной живописи под руководством А. А. Хмельницкого и Б. В. Косарёва (1978-1983). Член ВТОО "Союз художников России" с 1991 года. Работает в Орловском художественно-производственных мастерских Художественного фонда с 1983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91053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Композиторы Орловского края в </a:t>
            </a:r>
            <a:r>
              <a:rPr lang="en-US" b="1" dirty="0" smtClean="0"/>
              <a:t>XX - </a:t>
            </a:r>
            <a:r>
              <a:rPr lang="ru-RU" b="1" dirty="0" smtClean="0"/>
              <a:t>начале</a:t>
            </a:r>
            <a:r>
              <a:rPr lang="en-US" b="1" dirty="0" smtClean="0"/>
              <a:t> XXI</a:t>
            </a:r>
            <a:r>
              <a:rPr lang="ru-RU" b="1" dirty="0" smtClean="0"/>
              <a:t> века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Зимний пейзаж.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34818" name="Picture 2" descr="C:\Users\РЕТ\Desktop\зимний пейзаж лупаче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715000" cy="4429125"/>
          </a:xfrm>
          <a:prstGeom prst="rect">
            <a:avLst/>
          </a:prstGeom>
          <a:noFill/>
        </p:spPr>
      </p:pic>
      <p:pic>
        <p:nvPicPr>
          <p:cNvPr id="34820" name="Picture 4" descr="Живопись. . Картины В. В. Лупачёва - Доска объявлений - Познавательный Интернет-журнал &quot;Умеха - мир самодело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523875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230280"/>
                </a:solidFill>
              </a:rPr>
              <a:t>Жанна Анатольевна </a:t>
            </a:r>
            <a:r>
              <a:rPr lang="ru-RU" b="1" i="1" dirty="0" err="1" smtClean="0">
                <a:solidFill>
                  <a:srgbClr val="230280"/>
                </a:solidFill>
              </a:rPr>
              <a:t>Травинская</a:t>
            </a:r>
            <a:r>
              <a:rPr lang="ru-RU" b="1" i="1" dirty="0" smtClean="0">
                <a:solidFill>
                  <a:srgbClr val="23028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РЕТ\Desktop\жанна травинск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2971800" cy="435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157161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Керамист</a:t>
            </a:r>
            <a:r>
              <a:rPr lang="ru-RU" sz="2400" b="1" dirty="0" smtClean="0"/>
              <a:t>, член Союза художников СССР с 1964 г., член Российского творческого Союза работников культуры с 1991 г.</a:t>
            </a:r>
          </a:p>
          <a:p>
            <a:r>
              <a:rPr lang="ru-RU" sz="2400" b="1" dirty="0" smtClean="0"/>
              <a:t> У художницы </a:t>
            </a:r>
            <a:r>
              <a:rPr lang="ru-RU" sz="2400" b="1" dirty="0" err="1" smtClean="0"/>
              <a:t>Травинской</a:t>
            </a:r>
            <a:r>
              <a:rPr lang="ru-RU" sz="2400" b="1" dirty="0" smtClean="0"/>
              <a:t> целый арсенал наград и достижений. Выпущены в свет две книги. Персональные выставки Жанны прошлись по всей России, а её работы хранятся в частных коллекциях США, Германии, Франции, Ливана, Польши, Израиля и Чехословакии.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0280"/>
                </a:solidFill>
              </a:rPr>
              <a:t>Творчество Жанны </a:t>
            </a:r>
            <a:r>
              <a:rPr lang="ru-RU" b="1" dirty="0" err="1" smtClean="0">
                <a:solidFill>
                  <a:srgbClr val="230280"/>
                </a:solidFill>
              </a:rPr>
              <a:t>Травинской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1600200"/>
            <a:ext cx="3979734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«Волшебницей живой глины» называют орловскую художницу Жанну </a:t>
            </a:r>
            <a:r>
              <a:rPr lang="ru-RU" sz="2000" b="1" dirty="0" err="1" smtClean="0"/>
              <a:t>Травинскую</a:t>
            </a:r>
            <a:r>
              <a:rPr lang="ru-RU" sz="2000" b="1" dirty="0" smtClean="0"/>
              <a:t>. Из невзрачного серого куска глины она творит настоящие чудеса. Аналогов ее творческим работам и технике исполнения сегодня нет не только на Орловщине, но и в стране. Ей удалось соединить воедино – скульптуру, рисунок, прикладное искусство и графику.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5842" name="Picture 2" descr="C:\Users\РЕТ\Desktop\глина травинс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286280" cy="2928958"/>
          </a:xfrm>
          <a:prstGeom prst="rect">
            <a:avLst/>
          </a:prstGeom>
          <a:noFill/>
        </p:spPr>
      </p:pic>
      <p:pic>
        <p:nvPicPr>
          <p:cNvPr id="35843" name="Picture 3" descr="C:\Users\РЕТ\Desktop\спасское травинс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43815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Ольга Степановна </a:t>
            </a:r>
            <a:r>
              <a:rPr lang="ru-RU" b="1" dirty="0" err="1" smtClean="0">
                <a:solidFill>
                  <a:srgbClr val="230280"/>
                </a:solidFill>
              </a:rPr>
              <a:t>Тучнинина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098" name="Picture 2" descr="C:\Users\РЕТ\Desktop\тучн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571768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8573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Учеба на художественно-графическом факультете Орловского педагогического института, упорная самостоятельная работа, поездки на творческие дачи “ участие в региональных, российских и всесоюзных выставках, вступление в Союз художников Российской Федерации. Результатом накопленного творческого опыта явились 10 персональных выставок, прошедшие за последние 5 лет.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57166"/>
            <a:ext cx="81534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Творчество</a:t>
            </a:r>
            <a:r>
              <a:rPr lang="ru-RU" sz="2200" b="1" dirty="0" smtClean="0">
                <a:solidFill>
                  <a:srgbClr val="230280"/>
                </a:solidFill>
              </a:rPr>
              <a:t> </a:t>
            </a:r>
            <a:r>
              <a:rPr lang="ru-RU" b="1" dirty="0" smtClean="0">
                <a:solidFill>
                  <a:srgbClr val="230280"/>
                </a:solidFill>
              </a:rPr>
              <a:t>Ольги </a:t>
            </a:r>
            <a:r>
              <a:rPr lang="ru-RU" b="1" dirty="0" err="1" smtClean="0">
                <a:solidFill>
                  <a:srgbClr val="230280"/>
                </a:solidFill>
              </a:rPr>
              <a:t>Тучниной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br>
              <a:rPr lang="ru-RU" b="1" dirty="0" smtClean="0">
                <a:solidFill>
                  <a:srgbClr val="230280"/>
                </a:solidFill>
              </a:rPr>
            </a:b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1600200"/>
            <a:ext cx="483699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     В произведениях Ольги </a:t>
            </a:r>
            <a:r>
              <a:rPr lang="ru-RU" sz="2200" b="1" dirty="0" err="1" smtClean="0"/>
              <a:t>Тучниной</a:t>
            </a:r>
            <a:r>
              <a:rPr lang="ru-RU" sz="2200" b="1" dirty="0" smtClean="0"/>
              <a:t> наблюдается одна закономерность: каждый шаг, от маленького наброска до серии рисунков и акварелей подчинен единой цели - стремлению изучить и передать в произведении визуальную реальность, скрытую за термином “предмет”.</a:t>
            </a:r>
          </a:p>
          <a:p>
            <a:pPr>
              <a:buNone/>
            </a:pPr>
            <a:r>
              <a:rPr lang="ru-RU" sz="2200" b="1" dirty="0" smtClean="0"/>
              <a:t>Картины: «Улицы Орла», «На Посадской».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6866" name="Picture 2" descr="C:\Users\РЕТ\Desktop\улицы орла тучнин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571900" cy="2571768"/>
          </a:xfrm>
          <a:prstGeom prst="rect">
            <a:avLst/>
          </a:prstGeom>
          <a:noFill/>
        </p:spPr>
      </p:pic>
      <p:pic>
        <p:nvPicPr>
          <p:cNvPr id="36867" name="Picture 3" descr="C:\Users\РЕТ\Desktop\на посадской (Тучнина).jpg"/>
          <p:cNvPicPr>
            <a:picLocks noChangeAspect="1" noChangeArrowheads="1"/>
          </p:cNvPicPr>
          <p:nvPr/>
        </p:nvPicPr>
        <p:blipFill>
          <a:blip r:embed="rId3"/>
          <a:srcRect l="3448" t="4601" r="3449" b="6089"/>
          <a:stretch>
            <a:fillRect/>
          </a:stretch>
        </p:blipFill>
        <p:spPr bwMode="auto">
          <a:xfrm>
            <a:off x="214282" y="3714752"/>
            <a:ext cx="3714776" cy="2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Алексей Плешков</a:t>
            </a:r>
            <a:endParaRPr lang="ru-RU" dirty="0">
              <a:solidFill>
                <a:srgbClr val="230280"/>
              </a:solidFill>
            </a:endParaRPr>
          </a:p>
        </p:txBody>
      </p:sp>
      <p:pic>
        <p:nvPicPr>
          <p:cNvPr id="39938" name="Picture 2" descr="C:\Users\РЕТ\Pictures\плешк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929058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571612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Образование: художественно-графический факультет Орловского государственного университета. Член Союза художников России с 2008 года. Участник областных, региональных всероссийских и международных художественных выставок.</a:t>
            </a:r>
            <a:r>
              <a:rPr lang="ru-RU" sz="2400" dirty="0" smtClean="0"/>
              <a:t> </a:t>
            </a:r>
            <a:r>
              <a:rPr lang="ru-RU" sz="2400" b="1" dirty="0" smtClean="0"/>
              <a:t>Творческие работы находятся в Российском Фонде культуры и в частных коллекциях в России, Украине, США, Голландии 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РЕТ\Pictures\карт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857500" cy="2857500"/>
          </a:xfrm>
          <a:prstGeom prst="rect">
            <a:avLst/>
          </a:prstGeom>
          <a:noFill/>
        </p:spPr>
      </p:pic>
      <p:pic>
        <p:nvPicPr>
          <p:cNvPr id="40963" name="Picture 3" descr="C:\Users\РЕТ\Pictures\большой м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2857500" cy="2705100"/>
          </a:xfrm>
          <a:prstGeom prst="rect">
            <a:avLst/>
          </a:prstGeom>
          <a:noFill/>
        </p:spPr>
      </p:pic>
      <p:pic>
        <p:nvPicPr>
          <p:cNvPr id="40964" name="Picture 4" descr="C:\Users\РЕТ\Pictures\большой олимпийский пар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85926"/>
            <a:ext cx="2857500" cy="1943100"/>
          </a:xfrm>
          <a:prstGeom prst="rect">
            <a:avLst/>
          </a:prstGeom>
          <a:noFill/>
        </p:spPr>
      </p:pic>
      <p:pic>
        <p:nvPicPr>
          <p:cNvPr id="40965" name="Picture 5" descr="C:\Users\РЕТ\Pictures\валдайский иверский монастыр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2857500" cy="1657350"/>
          </a:xfrm>
          <a:prstGeom prst="rect">
            <a:avLst/>
          </a:prstGeom>
          <a:noFill/>
        </p:spPr>
      </p:pic>
      <p:pic>
        <p:nvPicPr>
          <p:cNvPr id="40966" name="Picture 6" descr="C:\Users\РЕТ\Pictures\дом-музей вд полено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29125"/>
            <a:ext cx="2857500" cy="2428875"/>
          </a:xfrm>
          <a:prstGeom prst="rect">
            <a:avLst/>
          </a:prstGeom>
          <a:noFill/>
        </p:spPr>
      </p:pic>
      <p:pic>
        <p:nvPicPr>
          <p:cNvPr id="40967" name="Picture 7" descr="C:\Users\РЕТ\Pictures\морской вокзал в соч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714884"/>
            <a:ext cx="2857500" cy="12954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230280"/>
                </a:solidFill>
              </a:rPr>
              <a:t>Картины: «Окрашены рассветом», «Большой мир», «Олимпийский парк», «Валдайский </a:t>
            </a:r>
            <a:r>
              <a:rPr lang="ru-RU" sz="2400" b="1" dirty="0" err="1" smtClean="0">
                <a:solidFill>
                  <a:srgbClr val="230280"/>
                </a:solidFill>
              </a:rPr>
              <a:t>Иверский</a:t>
            </a:r>
            <a:r>
              <a:rPr lang="ru-RU" sz="2400" b="1" dirty="0" smtClean="0">
                <a:solidFill>
                  <a:srgbClr val="230280"/>
                </a:solidFill>
              </a:rPr>
              <a:t> монастырь»,</a:t>
            </a:r>
            <a:br>
              <a:rPr lang="ru-RU" sz="2400" b="1" dirty="0" smtClean="0">
                <a:solidFill>
                  <a:srgbClr val="230280"/>
                </a:solidFill>
              </a:rPr>
            </a:br>
            <a:r>
              <a:rPr lang="ru-RU" sz="2400" b="1" dirty="0" smtClean="0">
                <a:solidFill>
                  <a:srgbClr val="230280"/>
                </a:solidFill>
              </a:rPr>
              <a:t>«</a:t>
            </a:r>
            <a:r>
              <a:rPr lang="ru-RU" sz="2000" b="1" dirty="0" smtClean="0">
                <a:solidFill>
                  <a:srgbClr val="230280"/>
                </a:solidFill>
              </a:rPr>
              <a:t>Дом-музей В.Д. Поленова</a:t>
            </a:r>
            <a:r>
              <a:rPr lang="ru-RU" sz="2400" b="1" dirty="0" smtClean="0">
                <a:solidFill>
                  <a:srgbClr val="230280"/>
                </a:solidFill>
              </a:rPr>
              <a:t>»,   «</a:t>
            </a:r>
            <a:r>
              <a:rPr lang="ru-RU" sz="2000" b="1" dirty="0" smtClean="0">
                <a:solidFill>
                  <a:srgbClr val="230280"/>
                </a:solidFill>
              </a:rPr>
              <a:t>Морской вокзал в Сочи</a:t>
            </a:r>
            <a:r>
              <a:rPr lang="ru-RU" sz="2400" b="1" dirty="0" smtClean="0">
                <a:solidFill>
                  <a:srgbClr val="230280"/>
                </a:solidFill>
              </a:rPr>
              <a:t>»</a:t>
            </a:r>
            <a:endParaRPr lang="ru-RU" sz="2400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Назовите лишнее имя в ряду: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А. Курнаков, Б) Ж. </a:t>
            </a:r>
            <a:r>
              <a:rPr lang="ru-RU" dirty="0" err="1" smtClean="0"/>
              <a:t>Травинская</a:t>
            </a:r>
            <a:r>
              <a:rPr lang="ru-RU" dirty="0" smtClean="0"/>
              <a:t>, В) О. </a:t>
            </a:r>
            <a:r>
              <a:rPr lang="ru-RU" dirty="0" err="1" smtClean="0"/>
              <a:t>Тучнина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Г) А. Плешков, Д) В. </a:t>
            </a:r>
            <a:r>
              <a:rPr lang="ru-RU" dirty="0" err="1" smtClean="0"/>
              <a:t>Дронников</a:t>
            </a:r>
            <a:r>
              <a:rPr lang="ru-RU" dirty="0" smtClean="0"/>
              <a:t>, Е) Г. Дышленко,</a:t>
            </a:r>
          </a:p>
          <a:p>
            <a:pPr>
              <a:buNone/>
            </a:pPr>
            <a:r>
              <a:rPr lang="ru-RU" dirty="0" smtClean="0"/>
              <a:t>Ж) В. </a:t>
            </a:r>
            <a:r>
              <a:rPr lang="ru-RU" dirty="0" err="1" smtClean="0"/>
              <a:t>Лупачев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Д.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Задание: о каком художнике рассказывается в этом отрывке: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   Советский и российский живописец, педагог. Народный художник СССР, профессор, действительный член РАХ (2001).Почетный гражданин города Орла.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А) Г. Дышленко   Б) В. </a:t>
            </a:r>
            <a:r>
              <a:rPr lang="ru-RU" sz="3200" b="1" dirty="0" err="1" smtClean="0">
                <a:solidFill>
                  <a:srgbClr val="230280"/>
                </a:solidFill>
              </a:rPr>
              <a:t>Лупачев</a:t>
            </a:r>
            <a:r>
              <a:rPr lang="ru-RU" sz="3200" b="1" dirty="0" smtClean="0">
                <a:solidFill>
                  <a:srgbClr val="230280"/>
                </a:solidFill>
              </a:rPr>
              <a:t>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 В) А. Курнаков    Г) А. Плешков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30280"/>
                </a:solidFill>
              </a:rPr>
              <a:t>Ответ: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Какая картина принадлежит этому художнику?</a:t>
            </a:r>
            <a:endParaRPr lang="ru-RU" sz="3600" b="1" dirty="0">
              <a:solidFill>
                <a:srgbClr val="230280"/>
              </a:solidFill>
            </a:endParaRPr>
          </a:p>
        </p:txBody>
      </p:sp>
      <p:pic>
        <p:nvPicPr>
          <p:cNvPr id="4" name="Picture 6" descr="Литературный сайт Fabulae: Юрий Казаков - Орё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000396" cy="1857388"/>
          </a:xfrm>
          <a:prstGeom prst="rect">
            <a:avLst/>
          </a:prstGeom>
          <a:noFill/>
        </p:spPr>
      </p:pic>
      <p:pic>
        <p:nvPicPr>
          <p:cNvPr id="5" name="Picture 2" descr="C:\Users\РЕТ\Pictures\карт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2286016" cy="2071702"/>
          </a:xfrm>
          <a:prstGeom prst="rect">
            <a:avLst/>
          </a:prstGeom>
          <a:noFill/>
        </p:spPr>
      </p:pic>
      <p:pic>
        <p:nvPicPr>
          <p:cNvPr id="6" name="Picture 2" descr="C:\Users\РЕТ\Desktop\улицы орла тучнин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00174"/>
            <a:ext cx="2786082" cy="2000264"/>
          </a:xfrm>
          <a:prstGeom prst="rect">
            <a:avLst/>
          </a:prstGeom>
          <a:noFill/>
        </p:spPr>
      </p:pic>
      <p:pic>
        <p:nvPicPr>
          <p:cNvPr id="7" name="Picture 6" descr="Андрей Ильич Курнаков (1916-2010) Утро Красной суббо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2786050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4929198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30280"/>
                </a:solidFill>
              </a:rPr>
              <a:t>Ответ: 4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28612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5" y="307181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1)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29652" y="3000372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9" y="5715016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0280"/>
                </a:solidFill>
              </a:rPr>
              <a:t>Ирина </a:t>
            </a:r>
            <a:r>
              <a:rPr lang="ru-RU" b="1" dirty="0" err="1" smtClean="0">
                <a:solidFill>
                  <a:srgbClr val="230280"/>
                </a:solidFill>
              </a:rPr>
              <a:t>Хрисаниди</a:t>
            </a:r>
            <a:r>
              <a:rPr lang="ru-RU" b="1" dirty="0" smtClean="0">
                <a:solidFill>
                  <a:srgbClr val="230280"/>
                </a:solidFill>
              </a:rPr>
              <a:t>: семь нот радуги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" name="Рисунок 3" descr="Hrisand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268760"/>
            <a:ext cx="3197732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2132856"/>
            <a:ext cx="5580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Ирина Кирилловна </a:t>
            </a:r>
            <a:r>
              <a:rPr lang="ru-RU" sz="2400" b="1" dirty="0" err="1" smtClean="0"/>
              <a:t>Хрисаниди</a:t>
            </a:r>
            <a:r>
              <a:rPr lang="ru-RU" sz="2400" b="1" dirty="0" smtClean="0"/>
              <a:t>: «Никогда не изменю детской теме. Так как через детское исполнение проходит истина. Если произведение ребёнку не нравится, он не исполнит его от души».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Произведения </a:t>
            </a:r>
            <a:r>
              <a:rPr lang="ru-RU" sz="2400" b="1" dirty="0" err="1" smtClean="0"/>
              <a:t>Хрисаниди</a:t>
            </a:r>
            <a:r>
              <a:rPr lang="ru-RU" sz="2400" b="1" dirty="0" smtClean="0"/>
              <a:t> всегда </a:t>
            </a:r>
            <a:r>
              <a:rPr lang="ru-RU" sz="2400" b="1" dirty="0" err="1" smtClean="0"/>
              <a:t>фактурны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оркестровы</a:t>
            </a:r>
            <a:r>
              <a:rPr lang="ru-RU" sz="2400" b="1" dirty="0" smtClean="0"/>
              <a:t>. Поэтому её называют человеком-оркестром.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230280"/>
                </a:solidFill>
              </a:rPr>
              <a:t>Задание: какого художника называли «волшебником живой глины»:</a:t>
            </a:r>
            <a:endParaRPr lang="ru-RU" sz="2800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О. </a:t>
            </a:r>
            <a:r>
              <a:rPr lang="ru-RU" dirty="0" err="1" smtClean="0"/>
              <a:t>Тучнину</a:t>
            </a:r>
            <a:r>
              <a:rPr lang="ru-RU" dirty="0" smtClean="0"/>
              <a:t>                Б) Ж. Травинскую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 А. Плешкова            Г) В. </a:t>
            </a:r>
            <a:r>
              <a:rPr lang="ru-RU" dirty="0" err="1" smtClean="0"/>
              <a:t>Лупачева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Б 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Художники-авторы диорамы «Орловская битва»: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А) Г. Дышленко          Б) А. Плешков</a:t>
            </a:r>
          </a:p>
          <a:p>
            <a:pPr>
              <a:buNone/>
            </a:pPr>
            <a:r>
              <a:rPr lang="ru-RU" dirty="0" smtClean="0"/>
              <a:t>      В) А. Курнаков             Г) В. </a:t>
            </a:r>
            <a:r>
              <a:rPr lang="ru-RU" dirty="0" err="1" smtClean="0"/>
              <a:t>Лупачев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А 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230280"/>
                </a:solidFill>
              </a:rPr>
              <a:t>Сопоставьте имена художников с написанными ими картинами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err="1" smtClean="0"/>
              <a:t>Травинская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 О. </a:t>
            </a:r>
            <a:r>
              <a:rPr lang="ru-RU" dirty="0" err="1" smtClean="0"/>
              <a:t>Тучнина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 В. </a:t>
            </a:r>
            <a:r>
              <a:rPr lang="ru-RU" dirty="0" err="1" smtClean="0"/>
              <a:t>Лупачев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Д) А. Плешков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1 4 3 2 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7" name="Picture 2" descr="C:\Users\РЕТ\Desktop\глина травинско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1571612"/>
            <a:ext cx="1928826" cy="1357322"/>
          </a:xfrm>
          <a:prstGeom prst="rect">
            <a:avLst/>
          </a:prstGeom>
          <a:noFill/>
        </p:spPr>
      </p:pic>
      <p:pic>
        <p:nvPicPr>
          <p:cNvPr id="9" name="Picture 3" descr="C:\Users\РЕТ\Desktop\на посадской (Тучнина).jpg"/>
          <p:cNvPicPr>
            <a:picLocks noChangeAspect="1" noChangeArrowheads="1"/>
          </p:cNvPicPr>
          <p:nvPr/>
        </p:nvPicPr>
        <p:blipFill>
          <a:blip r:embed="rId3"/>
          <a:srcRect l="3448" t="4601" r="3449" b="6089"/>
          <a:stretch>
            <a:fillRect/>
          </a:stretch>
        </p:blipFill>
        <p:spPr bwMode="auto">
          <a:xfrm>
            <a:off x="6500826" y="3357562"/>
            <a:ext cx="2357454" cy="1643074"/>
          </a:xfrm>
          <a:prstGeom prst="rect">
            <a:avLst/>
          </a:prstGeom>
          <a:noFill/>
        </p:spPr>
      </p:pic>
      <p:pic>
        <p:nvPicPr>
          <p:cNvPr id="10" name="Picture 6" descr="C:\Users\РЕТ\Pictures\дом-музей вд полен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2214578" cy="1643081"/>
          </a:xfrm>
          <a:prstGeom prst="rect">
            <a:avLst/>
          </a:prstGeom>
          <a:noFill/>
        </p:spPr>
      </p:pic>
      <p:pic>
        <p:nvPicPr>
          <p:cNvPr id="11" name="Picture 2" descr="C:\Users\РЕТ\Desktop\зимний пейзаж лупач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86124"/>
            <a:ext cx="2428860" cy="18573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57818" y="2571744"/>
            <a:ext cx="28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286776" y="4429132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4)</a:t>
            </a: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4721662"/>
            <a:ext cx="35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1023" y="2571744"/>
            <a:ext cx="57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91053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Писатели  Орловского края в </a:t>
            </a:r>
            <a:r>
              <a:rPr lang="en-US" b="1" dirty="0" smtClean="0"/>
              <a:t>XX - </a:t>
            </a:r>
            <a:r>
              <a:rPr lang="ru-RU" b="1" dirty="0" smtClean="0"/>
              <a:t>начале</a:t>
            </a:r>
            <a:r>
              <a:rPr lang="en-US" b="1" dirty="0" smtClean="0"/>
              <a:t> XXI</a:t>
            </a:r>
            <a:r>
              <a:rPr lang="ru-RU" b="1" dirty="0" smtClean="0"/>
              <a:t> века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Виктор Петрович </a:t>
            </a:r>
            <a:r>
              <a:rPr lang="ru-RU" b="1" dirty="0" err="1" smtClean="0">
                <a:solidFill>
                  <a:srgbClr val="230280"/>
                </a:solidFill>
              </a:rPr>
              <a:t>Дронников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3" name="Рисунок 2" descr="portret_dronnikov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714488"/>
            <a:ext cx="2880320" cy="40070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868" y="1857364"/>
            <a:ext cx="5143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Родился в деревне Жилино под Орлом 18 августа 1940 года. Первые стихотворения были опубликованы в газете "Орловский комсомолец" в 1962 году. Окончил Литературный институт имени М. Горького. Является членом Союза писателей России с 1973 года. Лауреат Российской литературной премии имени А. Фета.</a:t>
            </a:r>
          </a:p>
          <a:p>
            <a:r>
              <a:rPr lang="ru-RU" b="1" dirty="0" err="1" smtClean="0"/>
              <a:t>Дронников</a:t>
            </a:r>
            <a:r>
              <a:rPr lang="ru-RU" b="1" dirty="0" smtClean="0"/>
              <a:t> В. П. является автором книг, изданных в Туле - "Колыбель" (1966), "Зеленый купол" (1969), "Светотень" (1975), "За туманом" (1979), "Дозорный свет" (1985), "Осенняя дубрава" (1990); в Москве - "Земля-кормилица" (1972), "Яблоня" (1980); в Орле - "В пречистом сиянье" (1993) и "Путь невозвратимый" (1996).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0280"/>
                </a:solidFill>
              </a:rPr>
              <a:t>Василий Михайлович Катанов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1026" name="Picture 2" descr="C:\Users\РЕТ\Pictures\ката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2714644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500174"/>
            <a:ext cx="49292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Родился 17 июля 1930 года в с. </a:t>
            </a:r>
            <a:r>
              <a:rPr lang="ru-RU" b="1" dirty="0" err="1" smtClean="0"/>
              <a:t>Альшань</a:t>
            </a:r>
            <a:r>
              <a:rPr lang="ru-RU" b="1" dirty="0" smtClean="0"/>
              <a:t>. Закончил с отличием литературно-филологический факультет Орловского пединститута.  Работал в газетах «Орловская правда» и «Орловский комсомолец». </a:t>
            </a:r>
          </a:p>
          <a:p>
            <a:r>
              <a:rPr lang="ru-RU" b="1" dirty="0" smtClean="0"/>
              <a:t>С 1973 по 1982 год Катанов был руководителем Орловской писательской организации, а затем, по 1990 год, был редактором Орловского отделения </a:t>
            </a:r>
            <a:r>
              <a:rPr lang="ru-RU" b="1" dirty="0" err="1" smtClean="0"/>
              <a:t>Приокского</a:t>
            </a:r>
            <a:r>
              <a:rPr lang="ru-RU" b="1" dirty="0" smtClean="0"/>
              <a:t> книжного издательства.</a:t>
            </a:r>
          </a:p>
          <a:p>
            <a:r>
              <a:rPr lang="ru-RU" b="1" dirty="0" smtClean="0"/>
              <a:t>Автор более тридцати книг: стихов, исторической прозы, вышедших в издательствах Орла, Тулы, Москвы«Вечерние беседы», «Живые письмена», «Заря в окне», «Мичман Панюшкин» , «Орловские были», «Под русским небом», «Скворцы прилетели», «Однажды в Орле», «Родные дали», «Русская душа», «</a:t>
            </a:r>
            <a:r>
              <a:rPr lang="ru-RU" b="1" dirty="0" err="1" smtClean="0"/>
              <a:t>Сабуровская</a:t>
            </a:r>
            <a:r>
              <a:rPr lang="ru-RU" b="1" dirty="0" smtClean="0"/>
              <a:t> крепость», «Царский венец»,  «Жар-птица», «Богатырская застава», «Берег детства» 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Николай Сапрыкин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2050" name="Picture 2" descr="C:\Users\РЕТ\Pictures\сапрыкин.jpg"/>
          <p:cNvPicPr>
            <a:picLocks noChangeAspect="1" noChangeArrowheads="1"/>
          </p:cNvPicPr>
          <p:nvPr/>
        </p:nvPicPr>
        <p:blipFill>
          <a:blip r:embed="rId2"/>
          <a:srcRect t="15000" r="24999" b="9999"/>
          <a:stretch>
            <a:fillRect/>
          </a:stretch>
        </p:blipFill>
        <p:spPr bwMode="auto">
          <a:xfrm>
            <a:off x="214282" y="1785926"/>
            <a:ext cx="3214710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857364"/>
            <a:ext cx="5072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Доцент кафедры теории хозяйства и управления человеческими ресурсами ОРАГС. </a:t>
            </a:r>
          </a:p>
          <a:p>
            <a:r>
              <a:rPr lang="ru-RU" sz="2400" b="1" dirty="0" smtClean="0"/>
              <a:t>Николай Сапрыкин — автор нескольких сборников стихов и прозы: «Отчий край»,  «Незабываемое», «Калитка»,  «Версты»,  «</a:t>
            </a:r>
            <a:r>
              <a:rPr lang="ru-RU" sz="2400" b="1" dirty="0" err="1" smtClean="0"/>
              <a:t>Верховская</a:t>
            </a:r>
            <a:r>
              <a:rPr lang="ru-RU" sz="2400" b="1" dirty="0" smtClean="0"/>
              <a:t> колыбель»,  «Вехи», «Луч в непогоду».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Юрий Оноприенко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3074" name="Picture 2" descr="C:\Users\РЕТ\Pictures\онопри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286248" cy="335758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357686" y="1734471"/>
            <a:ext cx="45005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Юрий Оноприенко - 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уководитель секции прозы Орловской областной организации Союза писателей России, член Творческого Совета БУКОО «Орловский Дом литераторов».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Его творчество нравится простым людям, не вдающимся в сложные литературоведческие дебри. Нравится просто за узнаваемость героев, стиль, язык, эмоции и мысли, которые пронзают порой как откровения. Его произведения на хорошем счету у придирчивых литературных критиков. Его рассказы включены в хрестоматию для школ и вузов. Он лауреат премий и обладатель наград.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Автор книг: «Сто чудных бед», «Маковка»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Иван Алексеевич Рыжов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098" name="Picture 2" descr="C:\Users\РЕТ\Pictures\рыж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357586" cy="471490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86182" y="1571612"/>
            <a:ext cx="50006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Иван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Алексеевич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Рыжов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родился 19 апреля 1936 года в селе Коровье Болото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Кромского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района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Орловской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области.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...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Заслуженный работник культуры РФ, член Высшего творческого совета Союза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писателей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России, он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автор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14 книг и...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Книга рассказов орловского прозаика Ивана Рыжова - о наших современниках. Моральная и гражданская ответственность человека за свою землю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("Длинные дожди"),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уход молодежи из деревни в город ("Аринкин хутор"), поиск истинной дороги в жизни ("На могиле немца Бруно") - стержневые темы сборника. И.Рыжов - писатель со своей манерой письма, характерной глубоким проникновением в психологию героев, в их чувства и переживания, проявляемые на первый взгляд, в самых будничных житейских обстоятельствах.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0280"/>
                </a:solidFill>
              </a:rPr>
              <a:t>Иван Васильевич Александров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5122" name="Picture 2" descr="C:\Users\РЕТ\Pictures\александров поэ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476504" cy="38544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582341"/>
            <a:ext cx="47149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Родился 15 февраля 1932 года в деревне </a:t>
            </a:r>
            <a:r>
              <a:rPr lang="ru-RU" b="1" dirty="0" err="1" smtClean="0"/>
              <a:t>Гудиловка</a:t>
            </a:r>
            <a:r>
              <a:rPr lang="ru-RU" b="1" dirty="0" smtClean="0"/>
              <a:t> Мценского района. Окончив Тульский педагогический институт, работал в школе на Алтае. Член Союза писателей России с 1970 года. Лауреат Российской литературной премии имени А. А. Фета. Автор книг, изданных в Туле - "Земляника" (1966), "Ясень" (1969), "Анютины глазки" (1972), "</a:t>
            </a:r>
            <a:r>
              <a:rPr lang="ru-RU" b="1" dirty="0" err="1" smtClean="0"/>
              <a:t>Снежедь</a:t>
            </a:r>
            <a:r>
              <a:rPr lang="ru-RU" b="1" dirty="0" smtClean="0"/>
              <a:t>" (1974), "</a:t>
            </a:r>
            <a:r>
              <a:rPr lang="ru-RU" b="1" dirty="0" err="1" smtClean="0"/>
              <a:t>Журавинка</a:t>
            </a:r>
            <a:r>
              <a:rPr lang="ru-RU" b="1" dirty="0" smtClean="0"/>
              <a:t>" (1981), "Щеглы" (1991); в Москве - "</a:t>
            </a:r>
            <a:r>
              <a:rPr lang="ru-RU" b="1" dirty="0" err="1" smtClean="0"/>
              <a:t>Ядринка</a:t>
            </a:r>
            <a:r>
              <a:rPr lang="ru-RU" b="1" dirty="0" smtClean="0"/>
              <a:t>" (1976), "Живые зерна" (1977); в Орле - "Подснежник" (1963), "Свет" (1997).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Ирина </a:t>
            </a:r>
            <a:r>
              <a:rPr lang="ru-RU" b="1" dirty="0" err="1" smtClean="0">
                <a:solidFill>
                  <a:srgbClr val="230280"/>
                </a:solidFill>
              </a:rPr>
              <a:t>Хрисаниди</a:t>
            </a:r>
            <a:endParaRPr lang="ru-RU" dirty="0"/>
          </a:p>
        </p:txBody>
      </p:sp>
      <p:pic>
        <p:nvPicPr>
          <p:cNvPr id="6" name="Содержимое 5" descr="8568adb391efed7b06a86da5d0c4cb91.jpe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228184" y="1700808"/>
            <a:ext cx="2528888" cy="4495800"/>
          </a:xfrm>
        </p:spPr>
      </p:pic>
      <p:sp>
        <p:nvSpPr>
          <p:cNvPr id="7" name="TextBox 6"/>
          <p:cNvSpPr txBox="1"/>
          <p:nvPr/>
        </p:nvSpPr>
        <p:spPr>
          <a:xfrm>
            <a:off x="251520" y="2276872"/>
            <a:ext cx="5796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Родилась в Грозном 1 декабря 1954 года. Выпускница Московской государственной консерватории им. П.И. Чайковского по специальности «Хоровое </a:t>
            </a:r>
            <a:r>
              <a:rPr lang="ru-RU" b="1" dirty="0" err="1" smtClean="0"/>
              <a:t>дирижирование</a:t>
            </a:r>
            <a:r>
              <a:rPr lang="ru-RU" b="1" dirty="0" smtClean="0"/>
              <a:t>».</a:t>
            </a:r>
          </a:p>
          <a:p>
            <a:pPr fontAlgn="base"/>
            <a:r>
              <a:rPr lang="ru-RU" b="1" dirty="0" smtClean="0"/>
              <a:t>С 1992 года Ирина Константиновна живет с семьей в Орле. Преподаёт в  Орловской детской музыкальной школе № 1 им. В.С. </a:t>
            </a:r>
            <a:r>
              <a:rPr lang="ru-RU" b="1" dirty="0" err="1" smtClean="0"/>
              <a:t>Калинникова</a:t>
            </a:r>
            <a:r>
              <a:rPr lang="ru-RU" b="1" dirty="0" smtClean="0"/>
              <a:t>, много и успешно концертирует как солист-исполнитель и как руководитель созданных ею четырех вокальных ансамблей, удостоенных почетного звания «Образцовый детский коллектив».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0280"/>
                </a:solidFill>
              </a:rPr>
              <a:t>Леонард Михайлович Золотарев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6146" name="Picture 2" descr="C:\Users\РЕТ\Pictures\золотар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540000" cy="3454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1714488"/>
            <a:ext cx="52149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Леонард Михайлович Золотарев родился в 1935 г. в Воронеже. . После окончания Курского пединститута более 12 лет работал учителем, журналистом на Орловщине, был сотрудником газет «Орловский комсомолец» и «Орловская правда». Л.М. Золотарев — автор книг, выходивших в московских и местных издательствах: «Синие стрелы», «Зеленые стрелы», «Берестяные песни», «Костровый пояс», «Мед из подснежников», «Перепелиное поле», «Шептун трава»,  романа трилогии «Кормильцы», «Липа вековая» и др.</a:t>
            </a:r>
          </a:p>
          <a:p>
            <a:r>
              <a:rPr lang="ru-RU" sz="1600" b="1" dirty="0" smtClean="0"/>
              <a:t>Рассказы и очерки печатались в журналах «Наш современник», «Молодая гвардия», в газетах «Советская Россия», «Учительская газета», «Литературная Россия».</a:t>
            </a:r>
          </a:p>
          <a:p>
            <a:r>
              <a:rPr lang="ru-RU" sz="1600" b="1" dirty="0" smtClean="0"/>
              <a:t>За последнее время в Орле вышли новые книги — «</a:t>
            </a:r>
            <a:r>
              <a:rPr lang="ru-RU" sz="1600" b="1" dirty="0" err="1" smtClean="0"/>
              <a:t>Троянова</a:t>
            </a:r>
            <a:r>
              <a:rPr lang="ru-RU" sz="1600" b="1" dirty="0" smtClean="0"/>
              <a:t> тропа», «Остров любви» (антология переводов французской поэзии). В 2004 г. ему была присуждена всероссийская премия «Вешние воды» за достойное продолжение высоких литературных традиций орловского края</a:t>
            </a:r>
            <a:endParaRPr lang="ru-RU" sz="1600" b="1" dirty="0"/>
          </a:p>
        </p:txBody>
      </p:sp>
      <p:pic>
        <p:nvPicPr>
          <p:cNvPr id="5" name="Picture 2" descr="C:\Users\РЕТ\Pictures\золотар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34" y="2009764"/>
            <a:ext cx="25400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Укажите лишнее имя в ряду: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dirty="0" err="1" smtClean="0"/>
              <a:t>В.Дронников</a:t>
            </a:r>
            <a:r>
              <a:rPr lang="ru-RU" dirty="0" smtClean="0"/>
              <a:t>, Б) П, Проскурин, В) Л. Золотарев,</a:t>
            </a:r>
          </a:p>
          <a:p>
            <a:pPr>
              <a:buNone/>
            </a:pPr>
            <a:r>
              <a:rPr lang="ru-RU" dirty="0" smtClean="0"/>
              <a:t>Д) И. Александров, Е) А. Оноприенко, </a:t>
            </a:r>
          </a:p>
          <a:p>
            <a:pPr>
              <a:buNone/>
            </a:pPr>
            <a:r>
              <a:rPr lang="ru-RU" dirty="0" smtClean="0"/>
              <a:t> Ж) Г. Дышленко, З) И. Александров.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Ж 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230280"/>
                </a:solidFill>
              </a:rPr>
              <a:t>Кто из писателей является автором книг:«Орловские были», </a:t>
            </a:r>
            <a:r>
              <a:rPr lang="ru-RU" sz="2200" b="1" dirty="0" smtClean="0">
                <a:solidFill>
                  <a:srgbClr val="230280"/>
                </a:solidFill>
              </a:rPr>
              <a:t>«Однажды в Орле», «Царский венец»,  «Жар-птица», «Богатырская застава», «Берег детства» ?</a:t>
            </a:r>
            <a:endParaRPr lang="ru-RU" sz="2200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А) Л. Золотарев     Б) И. Александров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В) В. Катанов          Г) В. </a:t>
            </a:r>
            <a:r>
              <a:rPr lang="ru-RU" dirty="0" err="1" smtClean="0"/>
              <a:t>Дронников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В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Сопоставьте имена писателей и произведения, написанные ими: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И. Александров</a:t>
            </a:r>
          </a:p>
          <a:p>
            <a:pPr>
              <a:buNone/>
            </a:pPr>
            <a:r>
              <a:rPr lang="ru-RU" dirty="0" smtClean="0"/>
              <a:t>2) Н. Сапрыкин </a:t>
            </a:r>
          </a:p>
          <a:p>
            <a:pPr>
              <a:buNone/>
            </a:pPr>
            <a:r>
              <a:rPr lang="ru-RU" dirty="0" smtClean="0"/>
              <a:t>3) Л. Золотарев</a:t>
            </a:r>
          </a:p>
          <a:p>
            <a:pPr>
              <a:buNone/>
            </a:pPr>
            <a:r>
              <a:rPr lang="ru-RU" dirty="0" smtClean="0"/>
              <a:t>4) И. Рыжов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Ответ: Г В Б 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«Длинные дожди»</a:t>
            </a:r>
          </a:p>
          <a:p>
            <a:pPr>
              <a:buNone/>
            </a:pPr>
            <a:r>
              <a:rPr lang="ru-RU" dirty="0" smtClean="0"/>
              <a:t>Б) «</a:t>
            </a:r>
            <a:r>
              <a:rPr lang="ru-RU" dirty="0" err="1" smtClean="0"/>
              <a:t>Троянова</a:t>
            </a:r>
            <a:r>
              <a:rPr lang="ru-RU" dirty="0" smtClean="0"/>
              <a:t> тропа»</a:t>
            </a:r>
          </a:p>
          <a:p>
            <a:pPr>
              <a:buNone/>
            </a:pPr>
            <a:r>
              <a:rPr lang="ru-RU" dirty="0" smtClean="0"/>
              <a:t>В) «Луч в непогоду»</a:t>
            </a:r>
          </a:p>
          <a:p>
            <a:pPr>
              <a:buNone/>
            </a:pPr>
            <a:r>
              <a:rPr lang="ru-RU" dirty="0" smtClean="0"/>
              <a:t>Г) «Живые зерна»</a:t>
            </a:r>
          </a:p>
          <a:p>
            <a:pPr>
              <a:buNone/>
            </a:pPr>
            <a:r>
              <a:rPr lang="ru-RU" dirty="0" smtClean="0"/>
              <a:t>Д) «Царский венец»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Сопоставьте имена писателей и их портреты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А). Н. Сапрыкин</a:t>
            </a:r>
          </a:p>
          <a:p>
            <a:pPr marL="514350" indent="-514350">
              <a:buNone/>
            </a:pPr>
            <a:r>
              <a:rPr lang="ru-RU" dirty="0" smtClean="0"/>
              <a:t>Б) В. Катанов</a:t>
            </a:r>
          </a:p>
          <a:p>
            <a:pPr marL="514350" indent="-514350">
              <a:buNone/>
            </a:pPr>
            <a:r>
              <a:rPr lang="ru-RU" dirty="0" smtClean="0"/>
              <a:t>В) М. Золотарев</a:t>
            </a:r>
          </a:p>
          <a:p>
            <a:pPr marL="514350" indent="-514350">
              <a:buNone/>
            </a:pPr>
            <a:r>
              <a:rPr lang="ru-RU" dirty="0" smtClean="0"/>
              <a:t>Г) И. Александров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Ответ: 3 4 1 2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РЕТ\Pictures\золотаре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19000" t="22610" r="21937"/>
          <a:stretch>
            <a:fillRect/>
          </a:stretch>
        </p:blipFill>
        <p:spPr bwMode="auto">
          <a:xfrm>
            <a:off x="4929190" y="1643050"/>
            <a:ext cx="1500198" cy="2673354"/>
          </a:xfrm>
          <a:prstGeom prst="rect">
            <a:avLst/>
          </a:prstGeom>
          <a:noFill/>
        </p:spPr>
      </p:pic>
      <p:pic>
        <p:nvPicPr>
          <p:cNvPr id="6" name="Picture 2" descr="C:\Users\РЕТ\Pictures\александров поэ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714488"/>
            <a:ext cx="1905000" cy="2571768"/>
          </a:xfrm>
          <a:prstGeom prst="rect">
            <a:avLst/>
          </a:prstGeom>
          <a:noFill/>
        </p:spPr>
      </p:pic>
      <p:pic>
        <p:nvPicPr>
          <p:cNvPr id="7" name="Picture 2" descr="C:\Users\РЕТ\Pictures\сапрыкин.jpg"/>
          <p:cNvPicPr>
            <a:picLocks noChangeAspect="1" noChangeArrowheads="1"/>
          </p:cNvPicPr>
          <p:nvPr/>
        </p:nvPicPr>
        <p:blipFill>
          <a:blip r:embed="rId4"/>
          <a:srcRect l="11030" t="15000" r="40440" b="9999"/>
          <a:stretch>
            <a:fillRect/>
          </a:stretch>
        </p:blipFill>
        <p:spPr bwMode="auto">
          <a:xfrm>
            <a:off x="5000628" y="4572008"/>
            <a:ext cx="1571636" cy="1928826"/>
          </a:xfrm>
          <a:prstGeom prst="rect">
            <a:avLst/>
          </a:prstGeom>
          <a:noFill/>
        </p:spPr>
      </p:pic>
      <p:pic>
        <p:nvPicPr>
          <p:cNvPr id="8" name="Picture 2" descr="C:\Users\РЕТ\Pictures\катанов.jpg"/>
          <p:cNvPicPr>
            <a:picLocks noChangeAspect="1" noChangeArrowheads="1"/>
          </p:cNvPicPr>
          <p:nvPr/>
        </p:nvPicPr>
        <p:blipFill>
          <a:blip r:embed="rId5"/>
          <a:srcRect l="17241" t="19048"/>
          <a:stretch>
            <a:fillRect/>
          </a:stretch>
        </p:blipFill>
        <p:spPr bwMode="auto">
          <a:xfrm>
            <a:off x="7072330" y="4357694"/>
            <a:ext cx="1714512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38576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652" y="37861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57150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29652" y="62150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0280"/>
                </a:solidFill>
              </a:rPr>
              <a:t>Задание: укажите верные ответы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400" dirty="0" smtClean="0"/>
              <a:t>1)Это почетный гражданин города Орла</a:t>
            </a:r>
          </a:p>
          <a:p>
            <a:pPr marL="514350" indent="-514350">
              <a:buNone/>
            </a:pPr>
            <a:r>
              <a:rPr lang="ru-RU" sz="2400" dirty="0" smtClean="0"/>
              <a:t>2) В. </a:t>
            </a:r>
            <a:r>
              <a:rPr lang="ru-RU" sz="2400" dirty="0" err="1" smtClean="0"/>
              <a:t>Дронников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3) Его портрет написан А. </a:t>
            </a:r>
            <a:r>
              <a:rPr lang="ru-RU" sz="2400" dirty="0" err="1" smtClean="0"/>
              <a:t>Курнаковым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4) Родился и жил в Орле.</a:t>
            </a:r>
          </a:p>
          <a:p>
            <a:pPr marL="514350" indent="-514350">
              <a:buNone/>
            </a:pPr>
            <a:r>
              <a:rPr lang="ru-RU" sz="2400" dirty="0" smtClean="0"/>
              <a:t>5) П. Проскурин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230280"/>
                </a:solidFill>
              </a:rPr>
              <a:t>Ответ: 1 3 5</a:t>
            </a:r>
            <a:endParaRPr lang="ru-RU" sz="2400" b="1" dirty="0">
              <a:solidFill>
                <a:srgbClr val="230280"/>
              </a:solidFill>
            </a:endParaRPr>
          </a:p>
        </p:txBody>
      </p:sp>
      <p:pic>
        <p:nvPicPr>
          <p:cNvPr id="7" name="Picture 2" descr="C:\Users\РЕТ\Pictures\портрет проскур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498" y="1589088"/>
            <a:ext cx="357530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230280"/>
                </a:solidFill>
              </a:rPr>
              <a:t>Назовите не менее трех произведений, написанных этим писателем</a:t>
            </a:r>
            <a:endParaRPr lang="ru-RU" sz="3200" b="1" dirty="0">
              <a:solidFill>
                <a:srgbClr val="23028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«Судьба</a:t>
            </a:r>
            <a:r>
              <a:rPr lang="ru-RU" b="1" dirty="0" smtClean="0">
                <a:solidFill>
                  <a:srgbClr val="230280"/>
                </a:solidFill>
              </a:rPr>
              <a:t>», «Глубокие раны», «Горькие травы», «Имя твоё», «Отречение», «Исход»</a:t>
            </a:r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«Черные птицы», «Полуденные сны» и другие. </a:t>
            </a:r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 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91053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спортсмены Орловского края в </a:t>
            </a:r>
            <a:r>
              <a:rPr lang="en-US" b="1" dirty="0" smtClean="0"/>
              <a:t>XX - </a:t>
            </a:r>
            <a:r>
              <a:rPr lang="ru-RU" b="1" dirty="0" smtClean="0"/>
              <a:t>начале</a:t>
            </a:r>
            <a:r>
              <a:rPr lang="en-US" b="1" dirty="0" smtClean="0"/>
              <a:t> XXI</a:t>
            </a:r>
            <a:r>
              <a:rPr lang="ru-RU" b="1" dirty="0" smtClean="0"/>
              <a:t> века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Клавдия Михайловна Наумова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6082" name="Picture 2" descr="C:\Users\РЕТ\Pictures\наум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429024" cy="3857652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429124" y="1857364"/>
            <a:ext cx="335755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Клавдия</a:t>
            </a:r>
            <a:r>
              <a:rPr lang="ru-RU" sz="2400" dirty="0" smtClean="0"/>
              <a:t> Михайловна </a:t>
            </a:r>
            <a:r>
              <a:rPr lang="ru-RU" sz="2400" b="1" dirty="0" smtClean="0"/>
              <a:t>Наумова</a:t>
            </a:r>
            <a:r>
              <a:rPr lang="ru-RU" sz="2400" dirty="0" smtClean="0"/>
              <a:t> - мастер спорта СССР, </a:t>
            </a:r>
            <a:r>
              <a:rPr lang="ru-RU" sz="2400" b="1" dirty="0" smtClean="0"/>
              <a:t>заслуженный</a:t>
            </a:r>
            <a:r>
              <a:rPr lang="ru-RU" sz="2400" dirty="0" smtClean="0"/>
              <a:t> тренер России, </a:t>
            </a:r>
            <a:r>
              <a:rPr lang="ru-RU" sz="2400" b="1" dirty="0" smtClean="0"/>
              <a:t>заслуженный</a:t>
            </a:r>
            <a:r>
              <a:rPr lang="ru-RU" sz="2400" dirty="0" smtClean="0"/>
              <a:t> работник физической культуры и спорта России, </a:t>
            </a:r>
            <a:r>
              <a:rPr lang="ru-RU" sz="2400" b="1" dirty="0" smtClean="0"/>
              <a:t>почетный</a:t>
            </a:r>
            <a:r>
              <a:rPr lang="ru-RU" sz="2400" dirty="0" smtClean="0"/>
              <a:t> </a:t>
            </a:r>
            <a:r>
              <a:rPr lang="ru-RU" sz="2400" b="1" dirty="0" smtClean="0"/>
              <a:t>гражданин</a:t>
            </a:r>
            <a:r>
              <a:rPr lang="ru-RU" sz="2400" dirty="0" smtClean="0"/>
              <a:t> города </a:t>
            </a:r>
            <a:r>
              <a:rPr lang="ru-RU" sz="2400" b="1" dirty="0" smtClean="0"/>
              <a:t>Орла</a:t>
            </a:r>
            <a:r>
              <a:rPr lang="ru-RU" sz="2400" dirty="0" smtClean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Валентина Николаевна Тихомирова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50178" name="Picture 2" descr="C:\Users\РЕТ\Pictures\тихомир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643338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859340"/>
            <a:ext cx="4286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Валентина Николаевна Тихомирова - заслуженный мастер спорта, победительница Чемпиона Европы, пятикратная чемпионка СССР, рекордсменка Советского союза в многоборье.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В течение двенадцати лет она защищала честь страны на соревнованиях многоборцев. И всегда - успешно.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Times New Roman" pitchFamily="18" charset="0"/>
              </a:rPr>
              <a:t>Почетный гражданин города Орла.</a:t>
            </a:r>
            <a:endParaRPr lang="ru-RU" sz="20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0" y="285750"/>
            <a:ext cx="4691063" cy="3095625"/>
          </a:xfrm>
        </p:spPr>
      </p:pic>
      <p:sp>
        <p:nvSpPr>
          <p:cNvPr id="5" name="TextBox 4"/>
          <p:cNvSpPr txBox="1"/>
          <p:nvPr/>
        </p:nvSpPr>
        <p:spPr>
          <a:xfrm>
            <a:off x="4860032" y="302359"/>
            <a:ext cx="38884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их счету десятки наград всероссийских, региональных, областных и городских творческих конкурсов, а исполняемые ими произведения композитора Ирины </a:t>
            </a:r>
            <a:r>
              <a:rPr lang="ru-RU" sz="2800" dirty="0" err="1" smtClean="0"/>
              <a:t>Хрисаниди</a:t>
            </a:r>
            <a:r>
              <a:rPr lang="ru-RU" sz="2800" dirty="0" smtClean="0"/>
              <a:t> признаны на этих конкурсах лучшими и вошли в репертуар многих детских и взрослых хоровых коллективов России.</a:t>
            </a:r>
            <a:endParaRPr lang="ru-RU" sz="2800" dirty="0"/>
          </a:p>
        </p:txBody>
      </p:sp>
      <p:pic>
        <p:nvPicPr>
          <p:cNvPr id="6" name="Рисунок 5" descr="1283182324_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3786190"/>
            <a:ext cx="2240209" cy="2636912"/>
          </a:xfrm>
          <a:prstGeom prst="rect">
            <a:avLst/>
          </a:prstGeom>
        </p:spPr>
      </p:pic>
      <p:pic>
        <p:nvPicPr>
          <p:cNvPr id="7" name="David-Posulihin-Pro-otlichnicu-stihi-T--Nesterova-muzyka-И-Hrisanid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Юрий Павлович Семин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8130" name="Picture 2" descr="C:\Users\РЕТ\Pictures\сем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643338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2071678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Известный футбольный тренер, Почетный гражданин города Орла Юрий Павлович Семин.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Филипп Егоров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9154" name="Picture 2" descr="C:\Users\РЕТ\Pictures\его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810000" cy="3810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357686" y="1714488"/>
            <a:ext cx="42862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Разгоняющий в четверке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/>
              <a:t>на </a:t>
            </a:r>
            <a:r>
              <a:rPr lang="ru-RU" sz="2400" b="1" dirty="0" err="1" smtClean="0"/>
              <a:t>бобслейной</a:t>
            </a:r>
            <a:r>
              <a:rPr lang="ru-RU" sz="2400" b="1" dirty="0" smtClean="0"/>
              <a:t> трассе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Филипп Егоров - спортсмен из Орла. Родился в 1978 году, по профессии - военный, в бобслее дебютировал в 2000 году. Неоднократный призер чемпионатов России, мира, Европы и Олимпийских игр.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Филипп Егоров. ... Серебряный призёр олимпийских игр в Турине (2006).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Людмила </a:t>
            </a:r>
            <a:r>
              <a:rPr lang="ru-RU" b="1" dirty="0" err="1" smtClean="0">
                <a:solidFill>
                  <a:srgbClr val="230280"/>
                </a:solidFill>
              </a:rPr>
              <a:t>Удобкина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51202" name="Picture 2" descr="C:\Users\РЕТ\Pictures\удобки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428875" cy="3648075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86116" y="1571612"/>
            <a:ext cx="54292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Людмила Вячеславовна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Удобкина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 tooltip="3 октября"/>
              </a:rPr>
              <a:t>3 октября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 tooltip="1984 год"/>
              </a:rPr>
              <a:t>1984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 tooltip="Орёл (город)"/>
              </a:rPr>
              <a:t>Орёл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 tooltip="СССР"/>
              </a:rPr>
              <a:t>СССР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— российская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 tooltip="Бобслей"/>
              </a:rPr>
              <a:t>бобслеистка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Участница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8" tooltip="Зимние Олимпийские игры 2010"/>
              </a:rPr>
              <a:t>зимних олимпийских игр в Ванкувере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9" tooltip="Зимние Олимпийские игры 2014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9" tooltip="Зимние Олимпийские игры 2014"/>
              </a:rPr>
              <a:t> Сочи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10" tooltip="Мастер спорта России международного класса"/>
              </a:rPr>
              <a:t>Мастер спорта России международного класса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(бобслей, разгоняющая). Чемпионка России (2008) и многократная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призёрка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чемпионатов России в бобслее (серебро (2009, 2010, 2012, 2013), бронза (2002, 2004)), а также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боб-стартам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(серебро (2003 — двойка), бронза (2004 — четверка). На юниорском чемпионате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Кенигзее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паре с пилотом Ольгой Федоровой Людмила завоевала бронзу, добившись крупного успеха для российского женского бобслея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11"/>
              </a:rPr>
              <a:t>[1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]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30280"/>
                </a:solidFill>
              </a:rPr>
              <a:t>Денис Бойцов</a:t>
            </a:r>
            <a:endParaRPr lang="ru-RU" b="1" dirty="0">
              <a:solidFill>
                <a:srgbClr val="230280"/>
              </a:solidFill>
            </a:endParaRPr>
          </a:p>
        </p:txBody>
      </p:sp>
      <p:pic>
        <p:nvPicPr>
          <p:cNvPr id="47106" name="Picture 2" descr="C:\Users\РЕТ\Pictures\бойц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357586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Дени́с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Никола́евич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Бойцо́в</a:t>
            </a:r>
            <a:r>
              <a:rPr lang="ru-RU" sz="2400" b="1" dirty="0" smtClean="0"/>
              <a:t> (род. </a:t>
            </a:r>
            <a:r>
              <a:rPr lang="ru-RU" sz="2400" b="1" u="sng" dirty="0" smtClean="0">
                <a:hlinkClick r:id="rId3" tooltip="14 февраля"/>
              </a:rPr>
              <a:t>14 февраля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hlinkClick r:id="rId4" tooltip="1986 год"/>
              </a:rPr>
              <a:t>1986</a:t>
            </a:r>
            <a:r>
              <a:rPr lang="ru-RU" sz="2400" b="1" dirty="0" smtClean="0"/>
              <a:t>, </a:t>
            </a:r>
            <a:r>
              <a:rPr lang="ru-RU" sz="2400" b="1" u="sng" dirty="0" smtClean="0">
                <a:hlinkClick r:id="rId5" tooltip="Орёл (город)"/>
              </a:rPr>
              <a:t>Орёл</a:t>
            </a:r>
            <a:r>
              <a:rPr lang="ru-RU" sz="2400" b="1" dirty="0" smtClean="0"/>
              <a:t>) — </a:t>
            </a:r>
            <a:r>
              <a:rPr lang="ru-RU" sz="2400" b="1" u="sng" dirty="0" smtClean="0">
                <a:hlinkClick r:id="rId6" tooltip="Россия"/>
              </a:rPr>
              <a:t>российский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hlinkClick r:id="rId7" tooltip="Бокс"/>
              </a:rPr>
              <a:t>боксёр</a:t>
            </a:r>
            <a:r>
              <a:rPr lang="ru-RU" sz="2400" b="1" dirty="0" smtClean="0"/>
              <a:t>-</a:t>
            </a:r>
            <a:r>
              <a:rPr lang="ru-RU" sz="2400" b="1" u="sng" dirty="0" smtClean="0">
                <a:hlinkClick r:id="rId8" tooltip="Профессиональный бокс"/>
              </a:rPr>
              <a:t>профессионал</a:t>
            </a:r>
            <a:r>
              <a:rPr lang="ru-RU" sz="2400" b="1" dirty="0" smtClean="0"/>
              <a:t>, выступающий в </a:t>
            </a:r>
            <a:r>
              <a:rPr lang="ru-RU" sz="2400" b="1" u="sng" dirty="0" err="1" smtClean="0">
                <a:hlinkClick r:id="rId9" tooltip="Весовые категории в боксе"/>
              </a:rPr>
              <a:t>супер</a:t>
            </a:r>
            <a:r>
              <a:rPr lang="ru-RU" sz="2400" b="1" u="sng" dirty="0" smtClean="0">
                <a:hlinkClick r:id="rId9" tooltip="Весовые категории в боксе"/>
              </a:rPr>
              <a:t> тяжелой весовой категории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В целом на протяжении любительской карьеры провёл 130 боёв, одержал в них 115 побед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230280"/>
                </a:solidFill>
              </a:rPr>
              <a:t>Кто из спортсменов является почетным гражданином города Орла?</a:t>
            </a:r>
            <a:endParaRPr lang="ru-RU" sz="3200" b="1" dirty="0">
              <a:solidFill>
                <a:srgbClr val="23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Д. Бойцов                         Б)  К. Наумова</a:t>
            </a:r>
          </a:p>
          <a:p>
            <a:pPr>
              <a:buNone/>
            </a:pPr>
            <a:r>
              <a:rPr lang="ru-RU" dirty="0" smtClean="0"/>
              <a:t>В) В. Тихомирова                 Г) Л. </a:t>
            </a:r>
            <a:r>
              <a:rPr lang="ru-RU" dirty="0" err="1" smtClean="0"/>
              <a:t>Удобкина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Д) Ю. Семин                         Е) Ф. Егоров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Б В Д</a:t>
            </a:r>
            <a:endParaRPr lang="ru-RU" b="1" dirty="0">
              <a:solidFill>
                <a:srgbClr val="2302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230280"/>
                </a:solidFill>
              </a:rPr>
              <a:t>Сопоставьте фамилии спортсменов и виды спорта.</a:t>
            </a:r>
            <a:endParaRPr lang="ru-RU" sz="3600" b="1" dirty="0">
              <a:solidFill>
                <a:srgbClr val="23028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Д. Бойцов</a:t>
            </a:r>
          </a:p>
          <a:p>
            <a:pPr>
              <a:buNone/>
            </a:pPr>
            <a:r>
              <a:rPr lang="ru-RU" dirty="0" smtClean="0"/>
              <a:t>Б) К. Наумова</a:t>
            </a:r>
          </a:p>
          <a:p>
            <a:pPr>
              <a:buNone/>
            </a:pPr>
            <a:r>
              <a:rPr lang="ru-RU" dirty="0" smtClean="0"/>
              <a:t>Г) Ф. Егоров</a:t>
            </a:r>
          </a:p>
          <a:p>
            <a:pPr>
              <a:buNone/>
            </a:pPr>
            <a:r>
              <a:rPr lang="ru-RU" dirty="0" smtClean="0"/>
              <a:t>Д) В. Тихомирова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230280"/>
                </a:solidFill>
              </a:rPr>
              <a:t>Ответ: 5 3 4 1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1) Легкая атлетика</a:t>
            </a:r>
          </a:p>
          <a:p>
            <a:pPr marL="514350" indent="-514350">
              <a:buNone/>
            </a:pPr>
            <a:r>
              <a:rPr lang="ru-RU" dirty="0" smtClean="0"/>
              <a:t>2) Спортивная ходьба</a:t>
            </a:r>
          </a:p>
          <a:p>
            <a:pPr marL="514350" indent="-514350">
              <a:buNone/>
            </a:pPr>
            <a:r>
              <a:rPr lang="ru-RU" dirty="0" smtClean="0"/>
              <a:t>3)Акробатика </a:t>
            </a:r>
          </a:p>
          <a:p>
            <a:pPr marL="514350" indent="-514350">
              <a:buNone/>
            </a:pPr>
            <a:r>
              <a:rPr lang="ru-RU" dirty="0" smtClean="0"/>
              <a:t>4) Бобслей </a:t>
            </a:r>
          </a:p>
          <a:p>
            <a:pPr marL="514350" indent="-514350">
              <a:buNone/>
            </a:pPr>
            <a:r>
              <a:rPr lang="ru-RU" dirty="0" smtClean="0"/>
              <a:t>5) Бокс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И.К. </a:t>
            </a:r>
            <a:r>
              <a:rPr lang="ru-RU" dirty="0" err="1" smtClean="0"/>
              <a:t>Хрисаниди</a:t>
            </a:r>
            <a:endParaRPr lang="ru-RU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772816"/>
            <a:ext cx="4800533" cy="3600400"/>
          </a:xfrm>
        </p:spPr>
      </p:pic>
      <p:sp>
        <p:nvSpPr>
          <p:cNvPr id="5" name="TextBox 4"/>
          <p:cNvSpPr txBox="1"/>
          <p:nvPr/>
        </p:nvSpPr>
        <p:spPr>
          <a:xfrm>
            <a:off x="4932040" y="642918"/>
            <a:ext cx="39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/>
              <a:t>— </a:t>
            </a:r>
            <a:r>
              <a:rPr lang="ru-RU" sz="2000" b="1" dirty="0" smtClean="0"/>
              <a:t>автор музыки к драматическим спектаклям «Мамаша Кураж и ее дети» и «</a:t>
            </a:r>
            <a:r>
              <a:rPr lang="ru-RU" sz="2000" b="1" dirty="0" err="1" smtClean="0"/>
              <a:t>Алкеста</a:t>
            </a:r>
            <a:r>
              <a:rPr lang="ru-RU" sz="2000" b="1" dirty="0" smtClean="0"/>
              <a:t>» орловского театра «Свободное пространство», детских опер — «Золушка и «Муха-цокотуха», мюзиклов «Том </a:t>
            </a:r>
            <a:r>
              <a:rPr lang="ru-RU" sz="2000" b="1" dirty="0" err="1" smtClean="0"/>
              <a:t>Сойер</a:t>
            </a:r>
            <a:r>
              <a:rPr lang="ru-RU" sz="2000" b="1" dirty="0" smtClean="0"/>
              <a:t> и его друзья», «Ее Величество — зубная щетка».</a:t>
            </a:r>
          </a:p>
          <a:p>
            <a:pPr fontAlgn="base"/>
            <a:r>
              <a:rPr lang="ru-RU" sz="2000" b="1" dirty="0" smtClean="0"/>
              <a:t>Член Союза композиторов России (1999), заслуженный работник культуры РФ (2011), победитель городского конкурса «Лицо года — 2009» в номинации «Творческий успех».</a:t>
            </a:r>
            <a:endParaRPr lang="ru-RU" sz="20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16632"/>
            <a:ext cx="4644008" cy="6598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420888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Ирина </a:t>
            </a:r>
            <a:r>
              <a:rPr lang="ru-RU" sz="2000" b="1" dirty="0" err="1" smtClean="0"/>
              <a:t>Хрисаниди</a:t>
            </a:r>
            <a:r>
              <a:rPr lang="ru-RU" sz="2000" b="1" dirty="0" smtClean="0"/>
              <a:t> выпустила несколько сборников  детских песен. Один из них – «Семь нот радуги».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9758402">
            <a:off x="4804378" y="61136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«Волшебная свеча»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7940">
            <a:off x="5436096" y="594928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«Рождественская песня»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«Сын России»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1434301">
            <a:off x="6510746" y="17762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«Детский джаз»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8448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Ассоль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3717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«Первой учительнице»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530447">
            <a:off x="4872049" y="45027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0280"/>
                </a:solidFill>
              </a:rPr>
              <a:t>«Наш город»</a:t>
            </a:r>
            <a:endParaRPr lang="ru-RU" b="1" dirty="0">
              <a:solidFill>
                <a:srgbClr val="2302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72514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«Я не хочу играть в войну»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568263">
            <a:off x="7164288" y="53732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«Мама»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risanidi_max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6535738" y="260350"/>
            <a:ext cx="2608262" cy="4495800"/>
          </a:xfrm>
        </p:spPr>
      </p:pic>
      <p:pic>
        <p:nvPicPr>
          <p:cNvPr id="1026" name="Picture 2" descr="C:\Users\Storm\Desktop\0_af820_605d8437_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509120"/>
            <a:ext cx="2870586" cy="2160240"/>
          </a:xfrm>
          <a:prstGeom prst="rect">
            <a:avLst/>
          </a:prstGeom>
          <a:noFill/>
        </p:spPr>
      </p:pic>
      <p:pic>
        <p:nvPicPr>
          <p:cNvPr id="1028" name="Picture 4" descr="C:\Users\Storm\Desktop\6KzZiZ4hJq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717032"/>
            <a:ext cx="4143182" cy="2764408"/>
          </a:xfrm>
          <a:prstGeom prst="rect">
            <a:avLst/>
          </a:prstGeom>
          <a:noFill/>
        </p:spPr>
      </p:pic>
      <p:pic>
        <p:nvPicPr>
          <p:cNvPr id="1027" name="Picture 3" descr="C:\Users\Storm\Desktop\hqdefaul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90872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53400" cy="271879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230280"/>
                </a:solidFill>
                <a:latin typeface="Monotype Corsiva" pitchFamily="66" charset="0"/>
                <a:cs typeface="GothicE" pitchFamily="2" charset="0"/>
              </a:rPr>
              <a:t>Евгений </a:t>
            </a:r>
            <a:r>
              <a:rPr lang="ru-RU" sz="7200" b="1" dirty="0" err="1" smtClean="0">
                <a:solidFill>
                  <a:srgbClr val="230280"/>
                </a:solidFill>
                <a:latin typeface="Monotype Corsiva" pitchFamily="66" charset="0"/>
                <a:cs typeface="GothicE" pitchFamily="2" charset="0"/>
              </a:rPr>
              <a:t>Дербенко</a:t>
            </a:r>
            <a:r>
              <a:rPr lang="ru-RU" sz="7200" b="1" dirty="0" smtClean="0">
                <a:solidFill>
                  <a:srgbClr val="230280"/>
                </a:solidFill>
                <a:latin typeface="Monotype Corsiva" pitchFamily="66" charset="0"/>
                <a:cs typeface="GothicE" pitchFamily="2" charset="0"/>
              </a:rPr>
              <a:t>: </a:t>
            </a:r>
            <a:r>
              <a:rPr lang="ru-RU" sz="6000" b="1" dirty="0" smtClean="0">
                <a:solidFill>
                  <a:srgbClr val="230280"/>
                </a:solidFill>
                <a:latin typeface="Monotype Corsiva" pitchFamily="66" charset="0"/>
                <a:cs typeface="GothicE" pitchFamily="2" charset="0"/>
              </a:rPr>
              <a:t/>
            </a:r>
            <a:br>
              <a:rPr lang="ru-RU" sz="6000" b="1" dirty="0" smtClean="0">
                <a:solidFill>
                  <a:srgbClr val="230280"/>
                </a:solidFill>
                <a:latin typeface="Monotype Corsiva" pitchFamily="66" charset="0"/>
                <a:cs typeface="GothicE" pitchFamily="2" charset="0"/>
              </a:rPr>
            </a:br>
            <a:r>
              <a:rPr lang="ru-RU" sz="6000" b="1" dirty="0" smtClean="0">
                <a:solidFill>
                  <a:srgbClr val="230280"/>
                </a:solidFill>
                <a:latin typeface="Monotype Corsiva" pitchFamily="66" charset="0"/>
                <a:cs typeface="GothicE" pitchFamily="2" charset="0"/>
              </a:rPr>
              <a:t>«Сладки мне родные звуки…»</a:t>
            </a:r>
            <a:endParaRPr lang="ru-RU" sz="6000" b="1" dirty="0">
              <a:solidFill>
                <a:srgbClr val="230280"/>
              </a:solidFill>
              <a:latin typeface="Monotype Corsiva" pitchFamily="66" charset="0"/>
              <a:cs typeface="GothicE" pitchFamily="2" charset="0"/>
            </a:endParaRPr>
          </a:p>
        </p:txBody>
      </p:sp>
      <p:pic>
        <p:nvPicPr>
          <p:cNvPr id="4" name="Содержимое 3" descr="0_489e0_cb4909d5_orig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195736" y="3068960"/>
            <a:ext cx="4411893" cy="304910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2907</Words>
  <Application>Microsoft Office PowerPoint</Application>
  <PresentationFormat>Экран (4:3)</PresentationFormat>
  <Paragraphs>232</Paragraphs>
  <Slides>55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Обычная</vt:lpstr>
      <vt:lpstr>Культура Орловского края в XX - начале XXI века</vt:lpstr>
      <vt:lpstr>Композиторы Орловского края в XX - начале XXI века</vt:lpstr>
      <vt:lpstr>Ирина Хрисаниди: семь нот радуги</vt:lpstr>
      <vt:lpstr>Ирина Хрисаниди</vt:lpstr>
      <vt:lpstr>Слайд 5</vt:lpstr>
      <vt:lpstr>И.К. Хрисаниди</vt:lpstr>
      <vt:lpstr>Слайд 7</vt:lpstr>
      <vt:lpstr>Слайд 8</vt:lpstr>
      <vt:lpstr>Евгений Дербенко:  «Сладки мне родные звуки…»</vt:lpstr>
      <vt:lpstr>Слайд 10</vt:lpstr>
      <vt:lpstr>  Композитор плодотворно работает не только в жанре инструментальной музыки. Он автор одноактной оперы «Великое посольство», музыки к спектаклям, многих вокальных сочинений, в том числе и песен.  </vt:lpstr>
      <vt:lpstr>Слайд 12</vt:lpstr>
      <vt:lpstr>Задание: соотнесите имена композиторов и произведения, созданные ими:</vt:lpstr>
      <vt:lpstr>художники Орловского края в XX - начале XXI века</vt:lpstr>
      <vt:lpstr>Андрей Ильич Курнако́в (1916—2010) — советский и российский живописец, педагог. Народный художник СССР, профессор, действительный член РАХ (2001).Почетный гражданин города Орла.</vt:lpstr>
      <vt:lpstr>Творчество А.И. Курнакова</vt:lpstr>
      <vt:lpstr> Дышленко Георгий Васильевич (1915 – 1994) </vt:lpstr>
      <vt:lpstr>У художника широкий жанровый диапазон: пейзажи, тематические картины, натюрморты, портреты. Орловчане хорошо знают творчество Дышленко по таким полотнам, как "Орловский хлеб", "Голуби. Окраина". </vt:lpstr>
      <vt:lpstr>Виктор Васильевич Лупачёв - художник монументалист, живописец. </vt:lpstr>
      <vt:lpstr>Зимний пейзаж.</vt:lpstr>
      <vt:lpstr> Жанна Анатольевна Травинская  </vt:lpstr>
      <vt:lpstr>Творчество Жанны Травинской</vt:lpstr>
      <vt:lpstr>Ольга Степановна Тучнинина</vt:lpstr>
      <vt:lpstr>Творчество Ольги Тучниной  </vt:lpstr>
      <vt:lpstr>Алексей Плешков</vt:lpstr>
      <vt:lpstr>Картины: «Окрашены рассветом», «Большой мир», «Олимпийский парк», «Валдайский Иверский монастырь», «Дом-музей В.Д. Поленова»,   «Морской вокзал в Сочи»</vt:lpstr>
      <vt:lpstr>Назовите лишнее имя в ряду:</vt:lpstr>
      <vt:lpstr>Задание: о каком художнике рассказывается в этом отрывке:</vt:lpstr>
      <vt:lpstr>Какая картина принадлежит этому художнику?</vt:lpstr>
      <vt:lpstr>Задание: какого художника называли «волшебником живой глины»:</vt:lpstr>
      <vt:lpstr>Художники-авторы диорамы «Орловская битва»:</vt:lpstr>
      <vt:lpstr>Сопоставьте имена художников с написанными ими картинами.</vt:lpstr>
      <vt:lpstr>Писатели  Орловского края в XX - начале XXI века</vt:lpstr>
      <vt:lpstr>Виктор Петрович Дронников</vt:lpstr>
      <vt:lpstr>Василий Михайлович Катанов</vt:lpstr>
      <vt:lpstr>Николай Сапрыкин</vt:lpstr>
      <vt:lpstr>Юрий Оноприенко</vt:lpstr>
      <vt:lpstr>Иван Алексеевич Рыжов</vt:lpstr>
      <vt:lpstr>Иван Васильевич Александров</vt:lpstr>
      <vt:lpstr>Леонард Михайлович Золотарев</vt:lpstr>
      <vt:lpstr>Укажите лишнее имя в ряду:</vt:lpstr>
      <vt:lpstr>Кто из писателей является автором книг:«Орловские были», «Однажды в Орле», «Царский венец»,  «Жар-птица», «Богатырская застава», «Берег детства» ?</vt:lpstr>
      <vt:lpstr>Сопоставьте имена писателей и произведения, написанные ими:</vt:lpstr>
      <vt:lpstr>Сопоставьте имена писателей и их портреты</vt:lpstr>
      <vt:lpstr>Задание: укажите верные ответы</vt:lpstr>
      <vt:lpstr>Назовите не менее трех произведений, написанных этим писателем</vt:lpstr>
      <vt:lpstr>спортсмены Орловского края в XX - начале XXI века</vt:lpstr>
      <vt:lpstr>Клавдия Михайловна Наумова</vt:lpstr>
      <vt:lpstr>Валентина Николаевна Тихомирова</vt:lpstr>
      <vt:lpstr>Юрий Павлович Семин</vt:lpstr>
      <vt:lpstr>Филипп Егоров</vt:lpstr>
      <vt:lpstr>Людмила Удобкина</vt:lpstr>
      <vt:lpstr>Денис Бойцов</vt:lpstr>
      <vt:lpstr>Кто из спортсменов является почетным гражданином города Орла?</vt:lpstr>
      <vt:lpstr>Сопоставьте фамилии спортсменов и виды спорта.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Композиторы Орловщины</dc:title>
  <dc:creator>Storm</dc:creator>
  <cp:lastModifiedBy>РЕТ</cp:lastModifiedBy>
  <cp:revision>89</cp:revision>
  <dcterms:created xsi:type="dcterms:W3CDTF">2013-11-26T16:22:22Z</dcterms:created>
  <dcterms:modified xsi:type="dcterms:W3CDTF">2015-04-02T09:48:50Z</dcterms:modified>
</cp:coreProperties>
</file>