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63" r:id="rId5"/>
    <p:sldId id="261" r:id="rId6"/>
    <p:sldId id="259" r:id="rId7"/>
    <p:sldId id="260" r:id="rId8"/>
    <p:sldId id="264" r:id="rId9"/>
    <p:sldId id="266" r:id="rId10"/>
    <p:sldId id="267" r:id="rId11"/>
    <p:sldId id="268" r:id="rId12"/>
    <p:sldId id="269" r:id="rId13"/>
    <p:sldId id="270" r:id="rId14"/>
    <p:sldId id="271" r:id="rId15"/>
    <p:sldId id="291" r:id="rId16"/>
    <p:sldId id="272" r:id="rId17"/>
    <p:sldId id="273" r:id="rId18"/>
    <p:sldId id="275" r:id="rId19"/>
    <p:sldId id="277" r:id="rId20"/>
    <p:sldId id="289" r:id="rId21"/>
    <p:sldId id="285" r:id="rId22"/>
    <p:sldId id="286" r:id="rId23"/>
    <p:sldId id="287" r:id="rId24"/>
    <p:sldId id="288" r:id="rId25"/>
    <p:sldId id="278" r:id="rId26"/>
    <p:sldId id="283" r:id="rId27"/>
    <p:sldId id="293" r:id="rId28"/>
    <p:sldId id="294" r:id="rId29"/>
    <p:sldId id="281" r:id="rId30"/>
    <p:sldId id="282" r:id="rId31"/>
    <p:sldId id="295" r:id="rId32"/>
    <p:sldId id="29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88CDFA-30EF-4CA8-8943-8C29B6B31AC9}" type="datetimeFigureOut">
              <a:rPr lang="ru-RU" smtClean="0"/>
              <a:pPr/>
              <a:t>20.03.2018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16DEC8-CCED-4444-B1C4-10AD554344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8CDFA-30EF-4CA8-8943-8C29B6B31AC9}" type="datetimeFigureOut">
              <a:rPr lang="ru-RU" smtClean="0"/>
              <a:pPr/>
              <a:t>20.03.2018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6DEC8-CCED-4444-B1C4-10AD554344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chool1.jpg"/>
          <p:cNvPicPr>
            <a:picLocks noGrp="1" noChangeAspect="1"/>
          </p:cNvPicPr>
          <p:nvPr>
            <p:ph idx="1"/>
          </p:nvPr>
        </p:nvPicPr>
        <p:blipFill>
          <a:blip r:embed="rId2"/>
          <a:stretch>
            <a:fillRect/>
          </a:stretch>
        </p:blipFill>
        <p:spPr>
          <a:xfrm>
            <a:off x="-214346" y="0"/>
            <a:ext cx="9358346" cy="6961469"/>
          </a:xfrm>
        </p:spPr>
      </p:pic>
      <p:sp>
        <p:nvSpPr>
          <p:cNvPr id="2" name="Заголовок 1"/>
          <p:cNvSpPr>
            <a:spLocks noGrp="1"/>
          </p:cNvSpPr>
          <p:nvPr>
            <p:ph type="title"/>
          </p:nvPr>
        </p:nvSpPr>
        <p:spPr>
          <a:xfrm>
            <a:off x="428596" y="5500702"/>
            <a:ext cx="8229600" cy="1143000"/>
          </a:xfrm>
        </p:spPr>
        <p:txBody>
          <a:bodyPr>
            <a:normAutofit fontScale="90000"/>
          </a:bodyPr>
          <a:lstStyle/>
          <a:p>
            <a:r>
              <a:rPr lang="ru-RU" b="1" i="1" dirty="0" smtClean="0">
                <a:solidFill>
                  <a:srgbClr val="FF0000"/>
                </a:solidFill>
              </a:rPr>
              <a:t>МБОУ -  гимназия №39 им. Фридриха Шиллера г. Орла</a:t>
            </a:r>
            <a:endParaRPr lang="ru-RU" b="1" i="1"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sz="3600" b="1" dirty="0" smtClean="0">
                <a:solidFill>
                  <a:srgbClr val="FF0000"/>
                </a:solidFill>
                <a:effectLst>
                  <a:outerShdw blurRad="38100" dist="38100" dir="2700000" algn="tl">
                    <a:srgbClr val="000000">
                      <a:alpha val="43137"/>
                    </a:srgbClr>
                  </a:outerShdw>
                </a:effectLst>
              </a:rPr>
              <a:t>Великая Отечественная война</a:t>
            </a:r>
            <a:r>
              <a:rPr lang="ru-RU" sz="3600" b="1" dirty="0" smtClean="0">
                <a:solidFill>
                  <a:srgbClr val="FF0000"/>
                </a:solidFill>
              </a:rPr>
              <a:t>. </a:t>
            </a:r>
            <a:r>
              <a:rPr lang="ru-RU" sz="3600" dirty="0"/>
              <a:t/>
            </a:r>
            <a:br>
              <a:rPr lang="ru-RU" sz="3600" dirty="0"/>
            </a:br>
            <a:r>
              <a:rPr lang="ru-RU" sz="3600" dirty="0" smtClean="0"/>
              <a:t> </a:t>
            </a:r>
            <a:r>
              <a:rPr lang="ru-RU" sz="3600" dirty="0" smtClean="0"/>
              <a:t>«Командир роты»; «Первые погоны».  - 1941 г.</a:t>
            </a:r>
            <a:r>
              <a:rPr lang="ru-RU" dirty="0" smtClean="0"/>
              <a:t/>
            </a:r>
            <a:br>
              <a:rPr lang="ru-RU" dirty="0" smtClean="0"/>
            </a:br>
            <a:endParaRPr lang="ru-RU" dirty="0"/>
          </a:p>
        </p:txBody>
      </p:sp>
      <p:pic>
        <p:nvPicPr>
          <p:cNvPr id="6" name="Picture 2" descr="C:\Users\РЕТ\Desktop\к-9.jpg"/>
          <p:cNvPicPr>
            <a:picLocks noGrp="1" noChangeAspect="1" noChangeArrowheads="1"/>
          </p:cNvPicPr>
          <p:nvPr>
            <p:ph idx="1"/>
          </p:nvPr>
        </p:nvPicPr>
        <p:blipFill>
          <a:blip r:embed="rId2"/>
          <a:srcRect/>
          <a:stretch>
            <a:fillRect/>
          </a:stretch>
        </p:blipFill>
        <p:spPr bwMode="auto">
          <a:xfrm>
            <a:off x="428596" y="1500174"/>
            <a:ext cx="3929090" cy="5043510"/>
          </a:xfrm>
          <a:prstGeom prst="rect">
            <a:avLst/>
          </a:prstGeom>
          <a:noFill/>
        </p:spPr>
      </p:pic>
      <p:pic>
        <p:nvPicPr>
          <p:cNvPr id="4" name="Содержимое 3" descr="C:\Users\user-52397\Desktop\исория\3 фотол.jpg"/>
          <p:cNvPicPr>
            <a:picLocks noChangeAspect="1" noChangeArrowheads="1"/>
          </p:cNvPicPr>
          <p:nvPr/>
        </p:nvPicPr>
        <p:blipFill>
          <a:blip r:embed="rId3"/>
          <a:srcRect/>
          <a:stretch>
            <a:fillRect/>
          </a:stretch>
        </p:blipFill>
        <p:spPr bwMode="auto">
          <a:xfrm>
            <a:off x="4572000" y="1500174"/>
            <a:ext cx="3917899"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b="1" dirty="0" smtClean="0">
                <a:solidFill>
                  <a:srgbClr val="FF0000"/>
                </a:solidFill>
                <a:effectLst>
                  <a:outerShdw blurRad="38100" dist="38100" dir="2700000" algn="tl">
                    <a:srgbClr val="000000">
                      <a:alpha val="43137"/>
                    </a:srgbClr>
                  </a:outerShdw>
                </a:effectLst>
              </a:rPr>
              <a:t>Послевоенная служба </a:t>
            </a:r>
            <a:r>
              <a:rPr lang="ru-RU" sz="3100" b="1" dirty="0" smtClean="0">
                <a:solidFill>
                  <a:srgbClr val="FF0000"/>
                </a:solidFill>
                <a:effectLst>
                  <a:outerShdw blurRad="38100" dist="38100" dir="2700000" algn="tl">
                    <a:srgbClr val="000000">
                      <a:alpha val="43137"/>
                    </a:srgbClr>
                  </a:outerShdw>
                </a:effectLst>
              </a:rPr>
              <a:t/>
            </a:r>
            <a:br>
              <a:rPr lang="ru-RU" sz="3100" b="1" dirty="0" smtClean="0">
                <a:solidFill>
                  <a:srgbClr val="FF0000"/>
                </a:solidFill>
                <a:effectLst>
                  <a:outerShdw blurRad="38100" dist="38100" dir="2700000" algn="tl">
                    <a:srgbClr val="000000">
                      <a:alpha val="43137"/>
                    </a:srgbClr>
                  </a:outerShdw>
                </a:effectLst>
              </a:rPr>
            </a:br>
            <a:r>
              <a:rPr lang="ru-RU" sz="3100" dirty="0" smtClean="0"/>
              <a:t>Подполковник В.Г. Куликов. Бронетанковая школа. 1945 г.</a:t>
            </a:r>
            <a:br>
              <a:rPr lang="ru-RU" sz="3100" dirty="0" smtClean="0"/>
            </a:br>
            <a:r>
              <a:rPr lang="ru-RU" dirty="0" smtClean="0"/>
              <a:t/>
            </a:r>
            <a:br>
              <a:rPr lang="ru-RU" dirty="0" smtClean="0"/>
            </a:br>
            <a:endParaRPr lang="ru-RU" dirty="0"/>
          </a:p>
        </p:txBody>
      </p:sp>
      <p:pic>
        <p:nvPicPr>
          <p:cNvPr id="6" name="Рисунок 8" descr="C:\Users\user-52397\Desktop\исория\5 - не знаю.jpg"/>
          <p:cNvPicPr>
            <a:picLocks noGrp="1" noChangeAspect="1" noChangeArrowheads="1"/>
          </p:cNvPicPr>
          <p:nvPr>
            <p:ph idx="1"/>
          </p:nvPr>
        </p:nvPicPr>
        <p:blipFill>
          <a:blip r:embed="rId2"/>
          <a:srcRect/>
          <a:stretch>
            <a:fillRect/>
          </a:stretch>
        </p:blipFill>
        <p:spPr bwMode="auto">
          <a:xfrm>
            <a:off x="642910" y="1857364"/>
            <a:ext cx="3143272" cy="4357718"/>
          </a:xfrm>
          <a:prstGeom prst="rect">
            <a:avLst/>
          </a:prstGeom>
          <a:noFill/>
          <a:ln w="9525">
            <a:noFill/>
            <a:miter lim="800000"/>
            <a:headEnd/>
            <a:tailEnd/>
          </a:ln>
        </p:spPr>
      </p:pic>
      <p:pic>
        <p:nvPicPr>
          <p:cNvPr id="7" name="Рисунок 9" descr="C:\Users\user-52397\Desktop\исория\5 фото.jpg"/>
          <p:cNvPicPr>
            <a:picLocks noChangeAspect="1" noChangeArrowheads="1"/>
          </p:cNvPicPr>
          <p:nvPr/>
        </p:nvPicPr>
        <p:blipFill>
          <a:blip r:embed="rId3"/>
          <a:srcRect/>
          <a:stretch>
            <a:fillRect/>
          </a:stretch>
        </p:blipFill>
        <p:spPr bwMode="auto">
          <a:xfrm>
            <a:off x="3857620" y="1928802"/>
            <a:ext cx="5072098"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
            </a:r>
            <a:br>
              <a:rPr lang="ru-RU" sz="3600" dirty="0" smtClean="0"/>
            </a:br>
            <a:r>
              <a:rPr lang="ru-RU" sz="3600" dirty="0"/>
              <a:t/>
            </a:r>
            <a:br>
              <a:rPr lang="ru-RU" sz="3600" dirty="0"/>
            </a:br>
            <a:r>
              <a:rPr lang="ru-RU" sz="3100" dirty="0" smtClean="0"/>
              <a:t> Главнокомандующий Группой советских войск в Германии на встрече с офицерами и солдатами ННА ГДР. 1969 г.</a:t>
            </a:r>
            <a:r>
              <a:rPr lang="ru-RU" dirty="0" smtClean="0"/>
              <a:t/>
            </a:r>
            <a:br>
              <a:rPr lang="ru-RU" dirty="0" smtClean="0"/>
            </a:br>
            <a:endParaRPr lang="ru-RU" dirty="0"/>
          </a:p>
        </p:txBody>
      </p:sp>
      <p:pic>
        <p:nvPicPr>
          <p:cNvPr id="4" name="Рисунок 10" descr="C:\Users\user-52397\Desktop\исория\6 фото.jpg"/>
          <p:cNvPicPr>
            <a:picLocks noGrp="1" noChangeAspect="1" noChangeArrowheads="1"/>
          </p:cNvPicPr>
          <p:nvPr>
            <p:ph idx="1"/>
          </p:nvPr>
        </p:nvPicPr>
        <p:blipFill>
          <a:blip r:embed="rId2"/>
          <a:srcRect/>
          <a:stretch>
            <a:fillRect/>
          </a:stretch>
        </p:blipFill>
        <p:spPr bwMode="auto">
          <a:xfrm>
            <a:off x="1428728" y="1643050"/>
            <a:ext cx="6572296" cy="52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
            </a:r>
            <a:br>
              <a:rPr lang="ru-RU" sz="3600" dirty="0" smtClean="0"/>
            </a:br>
            <a:r>
              <a:rPr lang="ru-RU" sz="3600" dirty="0"/>
              <a:t/>
            </a:r>
            <a:br>
              <a:rPr lang="ru-RU" sz="3600" dirty="0"/>
            </a:br>
            <a:r>
              <a:rPr lang="ru-RU" sz="3600" dirty="0" smtClean="0"/>
              <a:t> </a:t>
            </a:r>
            <a:r>
              <a:rPr lang="ru-RU" sz="3100" dirty="0" smtClean="0"/>
              <a:t>Комитет министров обороны государств – участников Варшавского договора в г. Москве. 1986г.</a:t>
            </a:r>
            <a:r>
              <a:rPr lang="ru-RU" dirty="0" smtClean="0"/>
              <a:t/>
            </a:r>
            <a:br>
              <a:rPr lang="ru-RU" dirty="0" smtClean="0"/>
            </a:br>
            <a:endParaRPr lang="ru-RU" dirty="0"/>
          </a:p>
        </p:txBody>
      </p:sp>
      <p:pic>
        <p:nvPicPr>
          <p:cNvPr id="4" name="Рисунок 11" descr="C:\Users\user-52397\Desktop\исория\фото 8.jpg"/>
          <p:cNvPicPr>
            <a:picLocks noGrp="1" noChangeAspect="1" noChangeArrowheads="1"/>
          </p:cNvPicPr>
          <p:nvPr>
            <p:ph idx="1"/>
          </p:nvPr>
        </p:nvPicPr>
        <p:blipFill>
          <a:blip r:embed="rId2"/>
          <a:srcRect/>
          <a:stretch>
            <a:fillRect/>
          </a:stretch>
        </p:blipFill>
        <p:spPr bwMode="auto">
          <a:xfrm>
            <a:off x="1571604" y="1785926"/>
            <a:ext cx="6072230" cy="507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r>
              <a:rPr lang="ru-RU" sz="3600" dirty="0" smtClean="0"/>
              <a:t/>
            </a:r>
            <a:br>
              <a:rPr lang="ru-RU" sz="3600" dirty="0" smtClean="0"/>
            </a:br>
            <a:r>
              <a:rPr lang="ru-RU" sz="3100" dirty="0" smtClean="0"/>
              <a:t>Вручение Звезды Героя Советского Союза В. Г. Куликову. 1981 г.</a:t>
            </a:r>
            <a:r>
              <a:rPr lang="ru-RU" dirty="0" smtClean="0"/>
              <a:t/>
            </a:r>
            <a:br>
              <a:rPr lang="ru-RU" dirty="0" smtClean="0"/>
            </a:br>
            <a:endParaRPr lang="ru-RU" dirty="0"/>
          </a:p>
        </p:txBody>
      </p:sp>
      <p:pic>
        <p:nvPicPr>
          <p:cNvPr id="4" name="Рисунок 12" descr="C:\Users\user-52397\Desktop\исория\фото 9.jpg"/>
          <p:cNvPicPr>
            <a:picLocks noGrp="1" noChangeAspect="1" noChangeArrowheads="1"/>
          </p:cNvPicPr>
          <p:nvPr>
            <p:ph idx="1"/>
          </p:nvPr>
        </p:nvPicPr>
        <p:blipFill>
          <a:blip r:embed="rId2" cstate="print"/>
          <a:srcRect t="25501"/>
          <a:stretch>
            <a:fillRect/>
          </a:stretch>
        </p:blipFill>
        <p:spPr bwMode="auto">
          <a:xfrm>
            <a:off x="2000232" y="1214422"/>
            <a:ext cx="5143535"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Депутат Государственной Думы ФС РФ </a:t>
            </a:r>
            <a:endParaRPr lang="ru-RU" sz="3600" b="1" dirty="0"/>
          </a:p>
        </p:txBody>
      </p:sp>
      <p:pic>
        <p:nvPicPr>
          <p:cNvPr id="2050" name="Picture 2" descr="C:\Users\РЕТ\Desktop\к-10 депутат.jpg"/>
          <p:cNvPicPr>
            <a:picLocks noGrp="1" noChangeAspect="1" noChangeArrowheads="1"/>
          </p:cNvPicPr>
          <p:nvPr>
            <p:ph idx="1"/>
          </p:nvPr>
        </p:nvPicPr>
        <p:blipFill>
          <a:blip r:embed="rId2"/>
          <a:srcRect/>
          <a:stretch>
            <a:fillRect/>
          </a:stretch>
        </p:blipFill>
        <p:spPr bwMode="auto">
          <a:xfrm>
            <a:off x="1714500" y="1720056"/>
            <a:ext cx="6143648" cy="49236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
            </a:r>
            <a:br>
              <a:rPr lang="ru-RU" sz="3100" dirty="0" smtClean="0"/>
            </a:br>
            <a:r>
              <a:rPr lang="ru-RU" sz="2700" dirty="0" smtClean="0"/>
              <a:t>Президент </a:t>
            </a:r>
            <a:r>
              <a:rPr lang="ru-RU" sz="2700" dirty="0"/>
              <a:t>России В.В. Путин вручает Герою Советского Союза Маршалу Советского союза В.Г. Куликову орден «За заслуги перед отечеством» 2 степени. Кремль. 2001 г</a:t>
            </a:r>
            <a:r>
              <a:rPr lang="ru-RU" sz="2700" dirty="0" smtClean="0"/>
              <a:t>.</a:t>
            </a:r>
            <a:r>
              <a:rPr lang="ru-RU" sz="2700" dirty="0"/>
              <a:t/>
            </a:r>
            <a:br>
              <a:rPr lang="ru-RU" sz="2700" dirty="0"/>
            </a:br>
            <a:endParaRPr lang="ru-RU" sz="2700" dirty="0"/>
          </a:p>
        </p:txBody>
      </p:sp>
      <p:pic>
        <p:nvPicPr>
          <p:cNvPr id="5" name="Рисунок 13" descr="C:\Users\user-52397\Desktop\исория\10 фото.jpg"/>
          <p:cNvPicPr>
            <a:picLocks noGrp="1" noChangeAspect="1" noChangeArrowheads="1"/>
          </p:cNvPicPr>
          <p:nvPr>
            <p:ph idx="1"/>
          </p:nvPr>
        </p:nvPicPr>
        <p:blipFill>
          <a:blip r:embed="rId2"/>
          <a:srcRect/>
          <a:stretch>
            <a:fillRect/>
          </a:stretch>
        </p:blipFill>
        <p:spPr bwMode="auto">
          <a:xfrm>
            <a:off x="1785918" y="1643050"/>
            <a:ext cx="5786478" cy="5026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
            </a:r>
            <a:br>
              <a:rPr lang="ru-RU" sz="3100" dirty="0" smtClean="0"/>
            </a:br>
            <a:r>
              <a:rPr lang="ru-RU" sz="2800" dirty="0" smtClean="0"/>
              <a:t>  </a:t>
            </a:r>
            <a:r>
              <a:rPr lang="ru-RU" sz="2800" b="1" dirty="0" smtClean="0">
                <a:solidFill>
                  <a:srgbClr val="FF0000"/>
                </a:solidFill>
                <a:effectLst>
                  <a:outerShdw blurRad="38100" dist="38100" dir="2700000" algn="tl">
                    <a:srgbClr val="000000">
                      <a:alpha val="43137"/>
                    </a:srgbClr>
                  </a:outerShdw>
                </a:effectLst>
              </a:rPr>
              <a:t>Малая родина. Семья. </a:t>
            </a:r>
            <a:r>
              <a:rPr lang="ru-RU" sz="2700" b="1" dirty="0" smtClean="0">
                <a:solidFill>
                  <a:srgbClr val="FF0000"/>
                </a:solidFill>
                <a:effectLst>
                  <a:outerShdw blurRad="38100" dist="38100" dir="2700000" algn="tl">
                    <a:srgbClr val="000000">
                      <a:alpha val="43137"/>
                    </a:srgbClr>
                  </a:outerShdw>
                </a:effectLst>
              </a:rPr>
              <a:t/>
            </a:r>
            <a:br>
              <a:rPr lang="ru-RU" sz="2700" b="1" dirty="0" smtClean="0">
                <a:solidFill>
                  <a:srgbClr val="FF0000"/>
                </a:solidFill>
                <a:effectLst>
                  <a:outerShdw blurRad="38100" dist="38100" dir="2700000" algn="tl">
                    <a:srgbClr val="000000">
                      <a:alpha val="43137"/>
                    </a:srgbClr>
                  </a:outerShdw>
                </a:effectLst>
              </a:rPr>
            </a:br>
            <a:r>
              <a:rPr lang="ru-RU" sz="2700" dirty="0" smtClean="0"/>
              <a:t>Председатель Комитета по делам ветеранов Государственной думы РФ в родном селе Верхняя Любовша с земляками. 5 августа 2001 г.</a:t>
            </a:r>
            <a:r>
              <a:rPr lang="ru-RU" dirty="0" smtClean="0"/>
              <a:t/>
            </a:r>
            <a:br>
              <a:rPr lang="ru-RU" dirty="0" smtClean="0"/>
            </a:br>
            <a:endParaRPr lang="ru-RU" dirty="0"/>
          </a:p>
        </p:txBody>
      </p:sp>
      <p:pic>
        <p:nvPicPr>
          <p:cNvPr id="26626" name="Picture 2" descr="C:\Users\РЕТ\Desktop\к-6.jpg"/>
          <p:cNvPicPr>
            <a:picLocks noGrp="1" noChangeAspect="1" noChangeArrowheads="1"/>
          </p:cNvPicPr>
          <p:nvPr>
            <p:ph idx="1"/>
          </p:nvPr>
        </p:nvPicPr>
        <p:blipFill>
          <a:blip r:embed="rId2"/>
          <a:srcRect l="1111" t="5172"/>
          <a:stretch>
            <a:fillRect/>
          </a:stretch>
        </p:blipFill>
        <p:spPr bwMode="auto">
          <a:xfrm>
            <a:off x="0" y="2143116"/>
            <a:ext cx="6357982" cy="3929089"/>
          </a:xfrm>
          <a:prstGeom prst="rect">
            <a:avLst/>
          </a:prstGeom>
          <a:noFill/>
        </p:spPr>
      </p:pic>
      <p:pic>
        <p:nvPicPr>
          <p:cNvPr id="4" name="Рисунок 14" descr="C:\Users\user-52397\Desktop\исория\фото 11.jpg"/>
          <p:cNvPicPr>
            <a:picLocks noChangeAspect="1" noChangeArrowheads="1"/>
          </p:cNvPicPr>
          <p:nvPr/>
        </p:nvPicPr>
        <p:blipFill>
          <a:blip r:embed="rId3" cstate="print"/>
          <a:srcRect/>
          <a:stretch>
            <a:fillRect/>
          </a:stretch>
        </p:blipFill>
        <p:spPr bwMode="auto">
          <a:xfrm>
            <a:off x="6357950" y="2500306"/>
            <a:ext cx="2786050" cy="4071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Мария </a:t>
            </a:r>
            <a:r>
              <a:rPr lang="ru-RU" sz="3200" dirty="0"/>
              <a:t>Максимовна Заикина </a:t>
            </a:r>
            <a:br>
              <a:rPr lang="ru-RU" sz="3200" dirty="0"/>
            </a:br>
            <a:endParaRPr lang="ru-RU" sz="3200" dirty="0"/>
          </a:p>
        </p:txBody>
      </p:sp>
      <p:pic>
        <p:nvPicPr>
          <p:cNvPr id="4" name="Рисунок 16" descr="C:\Users\user-52397\Desktop\исория\жен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3220" y="1631214"/>
            <a:ext cx="3337560" cy="44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
            </a:r>
            <a:br>
              <a:rPr lang="ru-RU" sz="3100" dirty="0" smtClean="0"/>
            </a:br>
            <a:r>
              <a:rPr lang="ru-RU" sz="3100" dirty="0" smtClean="0"/>
              <a:t>Семья. 1958г.  Полковник Куликов В.Г., жена – Мария Максимовна, мать жены – Мария Захаровна, дочери- Лида и Валя.</a:t>
            </a:r>
            <a:r>
              <a:rPr lang="ru-RU" dirty="0"/>
              <a:t/>
            </a:r>
            <a:br>
              <a:rPr lang="ru-RU" dirty="0"/>
            </a:br>
            <a:endParaRPr lang="ru-RU" dirty="0"/>
          </a:p>
        </p:txBody>
      </p:sp>
      <p:pic>
        <p:nvPicPr>
          <p:cNvPr id="4" name="Picture 3" descr="C:\Users\РЕТ\Pictures\семья.jpg"/>
          <p:cNvPicPr>
            <a:picLocks noGrp="1" noChangeAspect="1" noChangeArrowheads="1"/>
          </p:cNvPicPr>
          <p:nvPr>
            <p:ph idx="1"/>
          </p:nvPr>
        </p:nvPicPr>
        <p:blipFill>
          <a:blip r:embed="rId2"/>
          <a:srcRect/>
          <a:stretch>
            <a:fillRect/>
          </a:stretch>
        </p:blipFill>
        <p:spPr bwMode="auto">
          <a:xfrm>
            <a:off x="3286116" y="2071678"/>
            <a:ext cx="3000364" cy="34290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РЕТ\Desktop\orel_1900_20.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8" name="Rectangle 1"/>
          <p:cNvSpPr>
            <a:spLocks noChangeArrowheads="1"/>
          </p:cNvSpPr>
          <p:nvPr/>
        </p:nvSpPr>
        <p:spPr bwMode="auto">
          <a:xfrm>
            <a:off x="0" y="1"/>
            <a:ext cx="9144000"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800" dirty="0"/>
              <a:t>Научно-практическая конференция</a:t>
            </a:r>
          </a:p>
          <a:p>
            <a:pPr algn="ctr"/>
            <a:r>
              <a:rPr lang="ru-RU" sz="2800" b="1" dirty="0">
                <a:solidFill>
                  <a:srgbClr val="C00000"/>
                </a:solidFill>
              </a:rPr>
              <a:t> «Историческая память как условие </a:t>
            </a:r>
            <a:endParaRPr lang="ru-RU" sz="2800" b="1" dirty="0" smtClean="0">
              <a:solidFill>
                <a:srgbClr val="C00000"/>
              </a:solidFill>
            </a:endParaRPr>
          </a:p>
          <a:p>
            <a:pPr algn="ctr"/>
            <a:r>
              <a:rPr lang="ru-RU" sz="2800" b="1" dirty="0" smtClean="0">
                <a:solidFill>
                  <a:srgbClr val="C00000"/>
                </a:solidFill>
              </a:rPr>
              <a:t>формирования </a:t>
            </a:r>
            <a:r>
              <a:rPr lang="ru-RU" sz="2800" b="1" dirty="0">
                <a:solidFill>
                  <a:srgbClr val="C00000"/>
                </a:solidFill>
              </a:rPr>
              <a:t>патриотизма</a:t>
            </a:r>
            <a:r>
              <a:rPr lang="ru-RU" sz="2800" b="1" dirty="0" smtClean="0">
                <a:solidFill>
                  <a:srgbClr val="C00000"/>
                </a:solidFill>
              </a:rPr>
              <a:t>».</a:t>
            </a:r>
          </a:p>
          <a:p>
            <a:pPr algn="ctr"/>
            <a:endParaRPr lang="ru-RU" sz="2800" b="1" dirty="0">
              <a:solidFill>
                <a:srgbClr val="C00000"/>
              </a:solidFill>
            </a:endParaRPr>
          </a:p>
          <a:p>
            <a:r>
              <a:rPr lang="ru-RU" sz="2800" dirty="0"/>
              <a:t>Номинация: </a:t>
            </a:r>
            <a:r>
              <a:rPr lang="ru-RU" sz="2800" b="1" dirty="0">
                <a:solidFill>
                  <a:srgbClr val="C00000"/>
                </a:solidFill>
              </a:rPr>
              <a:t>«Герои воинской доблести».</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Arial" pitchFamily="34" charset="0"/>
                <a:ea typeface="Times New Roman" pitchFamily="18" charset="0"/>
                <a:cs typeface="Arial" pitchFamily="34" charset="0"/>
              </a:rPr>
              <a:t>Исследовательская работа по теме: </a:t>
            </a:r>
          </a:p>
          <a:p>
            <a:pPr lvl="0" algn="ctr" eaLnBrk="0" fontAlgn="base" hangingPunct="0">
              <a:spcBef>
                <a:spcPct val="0"/>
              </a:spcBef>
              <a:spcAft>
                <a:spcPct val="0"/>
              </a:spcAft>
            </a:pPr>
            <a:r>
              <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r>
              <a:rPr lang="ru-RU" sz="2800" b="1" dirty="0">
                <a:solidFill>
                  <a:srgbClr val="C00000"/>
                </a:solidFill>
                <a:effectLst>
                  <a:outerShdw blurRad="38100" dist="38100" dir="2700000" algn="tl">
                    <a:srgbClr val="000000">
                      <a:alpha val="43137"/>
                    </a:srgbClr>
                  </a:outerShdw>
                </a:effectLst>
              </a:rPr>
              <a:t>Виктор Георгиевич Куликов</a:t>
            </a:r>
            <a:r>
              <a:rPr kumimoji="0" lang="ru-RU" sz="2800" b="1" i="1" u="none" strike="noStrike" cap="none" normalizeH="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700" b="0"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Arial" pitchFamily="34" charset="0"/>
                <a:ea typeface="Times New Roman" pitchFamily="18" charset="0"/>
                <a:cs typeface="Arial" pitchFamily="34" charset="0"/>
              </a:rPr>
              <a:t>                                             </a:t>
            </a:r>
            <a:r>
              <a:rPr kumimoji="0" lang="ru-RU" sz="2400" b="1" i="0" u="none" strike="noStrike" cap="none" normalizeH="0" baseline="0" dirty="0" smtClean="0">
                <a:ln>
                  <a:noFill/>
                </a:ln>
                <a:effectLst/>
                <a:latin typeface="Arial" pitchFamily="34" charset="0"/>
                <a:ea typeface="Times New Roman" pitchFamily="18" charset="0"/>
                <a:cs typeface="Arial" pitchFamily="34" charset="0"/>
              </a:rPr>
              <a:t>Выполнила:</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Arial" pitchFamily="34" charset="0"/>
                <a:ea typeface="Times New Roman" pitchFamily="18" charset="0"/>
                <a:cs typeface="Arial" pitchFamily="34" charset="0"/>
              </a:rPr>
              <a:t>                              Борисова Эльвира,</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ru-RU" sz="2400" b="1" dirty="0" smtClean="0">
                <a:latin typeface="Arial" pitchFamily="34" charset="0"/>
                <a:ea typeface="Times New Roman" pitchFamily="18" charset="0"/>
                <a:cs typeface="Arial" pitchFamily="34" charset="0"/>
              </a:rPr>
              <a:t>9</a:t>
            </a:r>
            <a:r>
              <a:rPr kumimoji="0" lang="ru-RU" sz="2400" b="1" i="0" u="none" strike="noStrike" cap="none" normalizeH="0" baseline="0" dirty="0" smtClean="0">
                <a:ln>
                  <a:noFill/>
                </a:ln>
                <a:effectLst/>
                <a:latin typeface="Arial" pitchFamily="34" charset="0"/>
                <a:ea typeface="Times New Roman" pitchFamily="18" charset="0"/>
                <a:cs typeface="Arial" pitchFamily="34" charset="0"/>
              </a:rPr>
              <a:t> класс.   </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Arial" pitchFamily="34" charset="0"/>
                <a:ea typeface="Times New Roman" pitchFamily="18" charset="0"/>
                <a:cs typeface="Arial" pitchFamily="34" charset="0"/>
              </a:rPr>
              <a:t>Руководитель:</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Arial" pitchFamily="34" charset="0"/>
                <a:ea typeface="Times New Roman" pitchFamily="18" charset="0"/>
                <a:cs typeface="Arial" pitchFamily="34" charset="0"/>
              </a:rPr>
              <a:t>                                  Зеленина Людмила Георгиевна, учитель истории,  </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Arial" pitchFamily="34" charset="0"/>
                <a:ea typeface="Times New Roman" pitchFamily="18" charset="0"/>
                <a:cs typeface="Arial" pitchFamily="34" charset="0"/>
              </a:rPr>
              <a:t>                                   Заслуженный учитель РФ.</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
            </a:r>
            <a:br>
              <a:rPr lang="ru-RU" sz="3100" dirty="0" smtClean="0"/>
            </a:br>
            <a:r>
              <a:rPr lang="ru-RU" sz="3100" dirty="0" smtClean="0"/>
              <a:t>В </a:t>
            </a:r>
            <a:r>
              <a:rPr lang="ru-RU" sz="3100" dirty="0"/>
              <a:t>редкие минуты отдыха с внуками – Сергеем, Николаем и Алексеем. И все равно, «боевая» подготовка</a:t>
            </a:r>
            <a:r>
              <a:rPr lang="ru-RU" sz="3100" dirty="0" smtClean="0"/>
              <a:t>...</a:t>
            </a:r>
            <a:r>
              <a:rPr lang="ru-RU" dirty="0"/>
              <a:t/>
            </a:r>
            <a:br>
              <a:rPr lang="ru-RU" dirty="0"/>
            </a:br>
            <a:endParaRPr lang="ru-RU" dirty="0"/>
          </a:p>
        </p:txBody>
      </p:sp>
      <p:pic>
        <p:nvPicPr>
          <p:cNvPr id="6" name="Рисунок 18" descr="C:\Users\user-52397\Desktop\исория\внуки.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28662" y="1857364"/>
            <a:ext cx="7286676" cy="464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effectLst>
                  <a:outerShdw blurRad="38100" dist="38100" dir="2700000" algn="tl">
                    <a:srgbClr val="000000">
                      <a:alpha val="43137"/>
                    </a:srgbClr>
                  </a:outerShdw>
                </a:effectLst>
              </a:rPr>
              <a:t>Заключение </a:t>
            </a:r>
            <a:endParaRPr lang="ru-RU" b="1" dirty="0">
              <a:solidFill>
                <a:srgbClr val="FF0000"/>
              </a:solidFill>
              <a:effectLst>
                <a:outerShdw blurRad="38100" dist="38100" dir="2700000" algn="tl">
                  <a:srgbClr val="000000">
                    <a:alpha val="43137"/>
                  </a:srgbClr>
                </a:outerShdw>
              </a:effectLst>
            </a:endParaRPr>
          </a:p>
        </p:txBody>
      </p:sp>
      <p:pic>
        <p:nvPicPr>
          <p:cNvPr id="5" name="Picture 2" descr="C:\Users\РЕТ\Desktop\куликов\0_1583a6_bd25d712_M.jpg"/>
          <p:cNvPicPr>
            <a:picLocks noGrp="1" noChangeAspect="1" noChangeArrowheads="1"/>
          </p:cNvPicPr>
          <p:nvPr>
            <p:ph idx="1"/>
          </p:nvPr>
        </p:nvPicPr>
        <p:blipFill>
          <a:blip r:embed="rId2"/>
          <a:srcRect/>
          <a:stretch>
            <a:fillRect/>
          </a:stretch>
        </p:blipFill>
        <p:spPr bwMode="auto">
          <a:xfrm>
            <a:off x="2285984" y="1285860"/>
            <a:ext cx="4572032" cy="53578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00066"/>
          </a:xfrm>
        </p:spPr>
        <p:txBody>
          <a:bodyPr>
            <a:normAutofit fontScale="90000"/>
          </a:bodyPr>
          <a:lstStyle/>
          <a:p>
            <a:r>
              <a:rPr lang="ru-RU" sz="2700" dirty="0" smtClean="0"/>
              <a:t> </a:t>
            </a:r>
            <a:r>
              <a:rPr lang="ru-RU" sz="2700" dirty="0"/>
              <a:t>Родственники маршала В.Г. Куликова на открытии школьного музея в Верхне-Любовшенской основной общеобразовательной школе </a:t>
            </a:r>
            <a:r>
              <a:rPr lang="ru-RU" sz="2700" dirty="0" smtClean="0"/>
              <a:t>5 </a:t>
            </a:r>
            <a:r>
              <a:rPr lang="ru-RU" sz="2700" dirty="0"/>
              <a:t>июля 2015 года</a:t>
            </a:r>
            <a:r>
              <a:rPr lang="ru-RU" sz="2700" b="1" dirty="0"/>
              <a:t>  </a:t>
            </a:r>
            <a:r>
              <a:rPr lang="ru-RU" dirty="0"/>
              <a:t/>
            </a:r>
            <a:br>
              <a:rPr lang="ru-RU" dirty="0"/>
            </a:br>
            <a:endParaRPr lang="ru-RU" dirty="0"/>
          </a:p>
        </p:txBody>
      </p:sp>
      <p:pic>
        <p:nvPicPr>
          <p:cNvPr id="19458" name="Picture 2" descr="C:\Users\РЕТ\Desktop\к-2.jpg"/>
          <p:cNvPicPr>
            <a:picLocks noGrp="1" noChangeAspect="1" noChangeArrowheads="1"/>
          </p:cNvPicPr>
          <p:nvPr>
            <p:ph idx="1"/>
          </p:nvPr>
        </p:nvPicPr>
        <p:blipFill>
          <a:blip r:embed="rId2"/>
          <a:srcRect/>
          <a:stretch>
            <a:fillRect/>
          </a:stretch>
        </p:blipFill>
        <p:spPr bwMode="auto">
          <a:xfrm>
            <a:off x="1428728" y="1643050"/>
            <a:ext cx="6500858" cy="47148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fontScale="90000"/>
          </a:bodyPr>
          <a:lstStyle/>
          <a:p>
            <a:r>
              <a:rPr lang="ru-RU" sz="2700" dirty="0" smtClean="0"/>
              <a:t/>
            </a:r>
            <a:br>
              <a:rPr lang="ru-RU" sz="2700" dirty="0" smtClean="0"/>
            </a:br>
            <a:r>
              <a:rPr lang="ru-RU" sz="2700" dirty="0" smtClean="0"/>
              <a:t>Родственники </a:t>
            </a:r>
            <a:r>
              <a:rPr lang="ru-RU" sz="2700" dirty="0"/>
              <a:t>маршала В.Г. Куликова на открытии школьного музея в Верхне-Любовшенской основной общеобразовательной школе </a:t>
            </a:r>
            <a:r>
              <a:rPr lang="ru-RU" sz="2700" dirty="0" smtClean="0"/>
              <a:t>5 </a:t>
            </a:r>
            <a:r>
              <a:rPr lang="ru-RU" sz="2700" dirty="0"/>
              <a:t>июля 2015 года</a:t>
            </a:r>
            <a:r>
              <a:rPr lang="ru-RU" sz="2700" b="1" dirty="0"/>
              <a:t>  </a:t>
            </a:r>
            <a:r>
              <a:rPr lang="ru-RU" dirty="0"/>
              <a:t/>
            </a:r>
            <a:br>
              <a:rPr lang="ru-RU" dirty="0"/>
            </a:br>
            <a:endParaRPr lang="ru-RU" dirty="0"/>
          </a:p>
        </p:txBody>
      </p:sp>
      <p:pic>
        <p:nvPicPr>
          <p:cNvPr id="19459" name="Picture 3" descr="C:\Users\РЕТ\Desktop\15789.jpg"/>
          <p:cNvPicPr>
            <a:picLocks noChangeAspect="1" noChangeArrowheads="1"/>
          </p:cNvPicPr>
          <p:nvPr/>
        </p:nvPicPr>
        <p:blipFill>
          <a:blip r:embed="rId2"/>
          <a:srcRect/>
          <a:stretch>
            <a:fillRect/>
          </a:stretch>
        </p:blipFill>
        <p:spPr bwMode="auto">
          <a:xfrm>
            <a:off x="3643306" y="3429000"/>
            <a:ext cx="5000660" cy="3429000"/>
          </a:xfrm>
          <a:prstGeom prst="rect">
            <a:avLst/>
          </a:prstGeom>
          <a:noFill/>
        </p:spPr>
      </p:pic>
      <p:pic>
        <p:nvPicPr>
          <p:cNvPr id="19460" name="Picture 4" descr="C:\Users\РЕТ\Desktop\muzey-kulikova.jpg"/>
          <p:cNvPicPr>
            <a:picLocks noChangeAspect="1" noChangeArrowheads="1"/>
          </p:cNvPicPr>
          <p:nvPr/>
        </p:nvPicPr>
        <p:blipFill>
          <a:blip r:embed="rId3"/>
          <a:srcRect/>
          <a:stretch>
            <a:fillRect/>
          </a:stretch>
        </p:blipFill>
        <p:spPr bwMode="auto">
          <a:xfrm>
            <a:off x="571472" y="1357298"/>
            <a:ext cx="4071966" cy="28575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sz="3100" dirty="0" smtClean="0"/>
              <a:t/>
            </a:r>
            <a:br>
              <a:rPr lang="ru-RU" sz="3100" dirty="0" smtClean="0"/>
            </a:br>
            <a:r>
              <a:rPr lang="ru-RU" sz="3100" dirty="0"/>
              <a:t/>
            </a:r>
            <a:br>
              <a:rPr lang="ru-RU" sz="3100" dirty="0"/>
            </a:br>
            <a:r>
              <a:rPr lang="ru-RU" sz="3100" dirty="0" smtClean="0"/>
              <a:t/>
            </a:r>
            <a:br>
              <a:rPr lang="ru-RU" sz="3100" dirty="0" smtClean="0"/>
            </a:br>
            <a:r>
              <a:rPr lang="ru-RU" sz="3100" dirty="0"/>
              <a:t/>
            </a:r>
            <a:br>
              <a:rPr lang="ru-RU" sz="3100" dirty="0"/>
            </a:br>
            <a:r>
              <a:rPr lang="ru-RU" sz="3100" dirty="0" smtClean="0"/>
              <a:t>Личные </a:t>
            </a:r>
            <a:r>
              <a:rPr lang="ru-RU" sz="3100" dirty="0"/>
              <a:t>вещи В.Г. </a:t>
            </a:r>
            <a:r>
              <a:rPr lang="ru-RU" sz="3100" dirty="0" smtClean="0"/>
              <a:t>Куликова переданы </a:t>
            </a:r>
            <a:r>
              <a:rPr lang="ru-RU" sz="3100" dirty="0"/>
              <a:t>в дар </a:t>
            </a:r>
            <a:r>
              <a:rPr lang="ru-RU" sz="3100" dirty="0" smtClean="0"/>
              <a:t>Орловскому Военно-историческому музею</a:t>
            </a:r>
            <a:r>
              <a:rPr lang="ru-RU" dirty="0" smtClean="0"/>
              <a:t>.</a:t>
            </a:r>
            <a:r>
              <a:rPr lang="ru-RU" dirty="0"/>
              <a:t/>
            </a:r>
            <a:br>
              <a:rPr lang="ru-RU" dirty="0"/>
            </a:br>
            <a:r>
              <a:rPr lang="ru-RU" dirty="0"/>
              <a:t> </a:t>
            </a:r>
            <a:br>
              <a:rPr lang="ru-RU" dirty="0"/>
            </a:br>
            <a:endParaRPr lang="ru-RU" dirty="0"/>
          </a:p>
        </p:txBody>
      </p:sp>
      <p:pic>
        <p:nvPicPr>
          <p:cNvPr id="24578" name="Picture 2" descr="C:\Users\РЕТ\Desktop\вонно -ист. музей.jpg"/>
          <p:cNvPicPr>
            <a:picLocks noGrp="1" noChangeAspect="1" noChangeArrowheads="1"/>
          </p:cNvPicPr>
          <p:nvPr>
            <p:ph idx="1"/>
          </p:nvPr>
        </p:nvPicPr>
        <p:blipFill>
          <a:blip r:embed="rId2"/>
          <a:srcRect r="3460"/>
          <a:stretch>
            <a:fillRect/>
          </a:stretch>
        </p:blipFill>
        <p:spPr bwMode="auto">
          <a:xfrm>
            <a:off x="657767" y="2143125"/>
            <a:ext cx="7557571" cy="39830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
            </a:r>
            <a:br>
              <a:rPr lang="ru-RU" sz="2400" dirty="0" smtClean="0"/>
            </a:br>
            <a:r>
              <a:rPr lang="ru-RU" sz="2400" dirty="0" smtClean="0"/>
              <a:t>Наша </a:t>
            </a:r>
            <a:r>
              <a:rPr lang="ru-RU" sz="2400" dirty="0"/>
              <a:t>встреча с почетным гражданином г. Орла А.П. Ивановым  и дочерями Героя  Советского союза В.Г. Куликова -  Валентиной Викторовной и Лидией Викторовной. Орел, июль 2015 г</a:t>
            </a:r>
            <a:r>
              <a:rPr lang="ru-RU" sz="2400" dirty="0" smtClean="0"/>
              <a:t>.</a:t>
            </a:r>
            <a:r>
              <a:rPr lang="ru-RU" sz="2400" dirty="0"/>
              <a:t/>
            </a:r>
            <a:br>
              <a:rPr lang="ru-RU" sz="2400" dirty="0"/>
            </a:br>
            <a:endParaRPr lang="ru-RU" sz="2400" dirty="0"/>
          </a:p>
        </p:txBody>
      </p:sp>
      <p:pic>
        <p:nvPicPr>
          <p:cNvPr id="20482" name="Picture 2" descr="F:\куликов\дети Куликова\DSC02994.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
            </a:r>
            <a:br>
              <a:rPr lang="ru-RU" sz="2400" dirty="0" smtClean="0"/>
            </a:br>
            <a:r>
              <a:rPr lang="ru-RU" sz="2400" dirty="0" smtClean="0"/>
              <a:t>Наша </a:t>
            </a:r>
            <a:r>
              <a:rPr lang="ru-RU" sz="2400" dirty="0"/>
              <a:t>встреча с почетным гражданином г. Орла А.П. Ивановым  и дочерями Героя  Советского союза В.Г. Куликова -  Валентиной Викторовной и Лидией Викторовной. Орел, июль 2015 г</a:t>
            </a:r>
            <a:r>
              <a:rPr lang="ru-RU" sz="2400" dirty="0" smtClean="0"/>
              <a:t>.</a:t>
            </a:r>
            <a:r>
              <a:rPr lang="ru-RU" sz="2400" dirty="0"/>
              <a:t/>
            </a:r>
            <a:br>
              <a:rPr lang="ru-RU" sz="2400" dirty="0"/>
            </a:br>
            <a:endParaRPr lang="ru-RU" sz="2400" dirty="0"/>
          </a:p>
        </p:txBody>
      </p:sp>
      <p:pic>
        <p:nvPicPr>
          <p:cNvPr id="21506" name="Picture 2" descr="F:\куликов\дети Куликова\DSC02997.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Рисунок 1" descr="C:\Users\РЕТ\Desktop\фото1\101MSDCF\DSC02491.JPG"/>
          <p:cNvPicPr>
            <a:picLocks noChangeAspect="1" noChangeArrowheads="1"/>
          </p:cNvPicPr>
          <p:nvPr/>
        </p:nvPicPr>
        <p:blipFill>
          <a:blip r:embed="rId2">
            <a:lum bright="20000" contrast="20000"/>
          </a:blip>
          <a:srcRect/>
          <a:stretch>
            <a:fillRect/>
          </a:stretch>
        </p:blipFill>
        <p:spPr bwMode="auto">
          <a:xfrm>
            <a:off x="0" y="0"/>
            <a:ext cx="5143500" cy="6858000"/>
          </a:xfrm>
          <a:prstGeom prst="rect">
            <a:avLst/>
          </a:prstGeom>
          <a:noFill/>
          <a:ln w="9525">
            <a:noFill/>
            <a:miter lim="800000"/>
            <a:headEnd/>
            <a:tailEnd/>
          </a:ln>
        </p:spPr>
      </p:pic>
      <p:pic>
        <p:nvPicPr>
          <p:cNvPr id="2052" name="Picture 4" descr="C:\Users\РЕТ\Desktop\15809.jpg"/>
          <p:cNvPicPr>
            <a:picLocks noChangeAspect="1" noChangeArrowheads="1"/>
          </p:cNvPicPr>
          <p:nvPr/>
        </p:nvPicPr>
        <p:blipFill>
          <a:blip r:embed="rId3"/>
          <a:srcRect/>
          <a:stretch>
            <a:fillRect/>
          </a:stretch>
        </p:blipFill>
        <p:spPr bwMode="auto">
          <a:xfrm>
            <a:off x="5143504" y="1928802"/>
            <a:ext cx="4000496" cy="3857652"/>
          </a:xfrm>
          <a:prstGeom prst="rect">
            <a:avLst/>
          </a:prstGeom>
          <a:noFill/>
        </p:spPr>
      </p:pic>
    </p:spTree>
    <p:extLst>
      <p:ext uri="{BB962C8B-B14F-4D97-AF65-F5344CB8AC3E}">
        <p14:creationId xmlns:p14="http://schemas.microsoft.com/office/powerpoint/2010/main" val="464984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00132"/>
          </a:xfrm>
        </p:spPr>
        <p:txBody>
          <a:bodyPr>
            <a:noAutofit/>
          </a:bodyPr>
          <a:lstStyle/>
          <a:p>
            <a:r>
              <a:rPr lang="ru-RU" sz="2800" dirty="0" smtClean="0"/>
              <a:t/>
            </a:r>
            <a:br>
              <a:rPr lang="ru-RU" sz="2800" dirty="0" smtClean="0"/>
            </a:br>
            <a:r>
              <a:rPr lang="ru-RU" sz="2800" dirty="0"/>
              <a:t/>
            </a:r>
            <a:br>
              <a:rPr lang="ru-RU" sz="2800" dirty="0"/>
            </a:br>
            <a:r>
              <a:rPr lang="ru-RU" sz="2800" dirty="0" smtClean="0"/>
              <a:t>На </a:t>
            </a:r>
            <a:r>
              <a:rPr lang="ru-RU" sz="2800" dirty="0"/>
              <a:t>праздновании Дня города с народным художником А.И. Курнаковым.  Г. Орел. 2002 г</a:t>
            </a:r>
            <a:r>
              <a:rPr lang="ru-RU" sz="2800" dirty="0" smtClean="0"/>
              <a:t>.</a:t>
            </a:r>
            <a:r>
              <a:rPr lang="ru-RU" sz="2800" dirty="0"/>
              <a:t/>
            </a:r>
            <a:br>
              <a:rPr lang="ru-RU" sz="2800" dirty="0"/>
            </a:br>
            <a:endParaRPr lang="ru-RU" sz="2800" dirty="0"/>
          </a:p>
        </p:txBody>
      </p:sp>
      <p:pic>
        <p:nvPicPr>
          <p:cNvPr id="4" name="Рисунок 15" descr="C:\Users\user-52397\Desktop\исория\фото 12.tif.jpg"/>
          <p:cNvPicPr>
            <a:picLocks noGrp="1" noChangeAspect="1" noChangeArrowheads="1"/>
          </p:cNvPicPr>
          <p:nvPr>
            <p:ph idx="1"/>
          </p:nvPr>
        </p:nvPicPr>
        <p:blipFill>
          <a:blip r:embed="rId2"/>
          <a:srcRect/>
          <a:stretch>
            <a:fillRect/>
          </a:stretch>
        </p:blipFill>
        <p:spPr bwMode="auto">
          <a:xfrm>
            <a:off x="785786" y="1357298"/>
            <a:ext cx="7858180" cy="5500702"/>
          </a:xfrm>
          <a:prstGeom prst="rect">
            <a:avLst/>
          </a:prstGeom>
          <a:noFill/>
          <a:ln w="9525">
            <a:noFill/>
            <a:miter lim="800000"/>
            <a:headEnd/>
            <a:tailEnd/>
          </a:ln>
        </p:spPr>
      </p:pic>
    </p:spTree>
    <p:extLst>
      <p:ext uri="{BB962C8B-B14F-4D97-AF65-F5344CB8AC3E}">
        <p14:creationId xmlns:p14="http://schemas.microsoft.com/office/powerpoint/2010/main" val="278095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t>
            </a:r>
            <a:r>
              <a:rPr lang="ru-RU" sz="2700" dirty="0"/>
              <a:t>Новостройки на улице Маршала Куликова в п. Знаменка Орловского района Орловской области.</a:t>
            </a:r>
            <a:br>
              <a:rPr lang="ru-RU" sz="2700" dirty="0"/>
            </a:br>
            <a:r>
              <a:rPr lang="ru-RU" sz="2700" dirty="0"/>
              <a:t> </a:t>
            </a:r>
            <a:r>
              <a:rPr lang="ru-RU" dirty="0"/>
              <a:t/>
            </a:r>
            <a:br>
              <a:rPr lang="ru-RU" dirty="0"/>
            </a:br>
            <a:r>
              <a:rPr lang="ru-RU" dirty="0"/>
              <a:t> </a:t>
            </a:r>
            <a:br>
              <a:rPr lang="ru-RU" dirty="0"/>
            </a:br>
            <a:r>
              <a:rPr lang="ru-RU" dirty="0"/>
              <a:t> </a:t>
            </a:r>
            <a:br>
              <a:rPr lang="ru-RU" dirty="0"/>
            </a:br>
            <a:endParaRPr lang="ru-RU" dirty="0"/>
          </a:p>
        </p:txBody>
      </p:sp>
      <p:pic>
        <p:nvPicPr>
          <p:cNvPr id="22530" name="Picture 2" descr="C:\Users\РЕТ\Desktop\новостройки.jpg"/>
          <p:cNvPicPr>
            <a:picLocks noGrp="1" noChangeAspect="1" noChangeArrowheads="1"/>
          </p:cNvPicPr>
          <p:nvPr>
            <p:ph idx="1"/>
          </p:nvPr>
        </p:nvPicPr>
        <p:blipFill>
          <a:blip r:embed="rId2"/>
          <a:srcRect b="7506"/>
          <a:stretch>
            <a:fillRect/>
          </a:stretch>
        </p:blipFill>
        <p:spPr bwMode="auto">
          <a:xfrm>
            <a:off x="642910" y="1857364"/>
            <a:ext cx="8046156" cy="418625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ЕТ\Desktop\куликов\0_1583a6_bd25d712_M.jpg"/>
          <p:cNvPicPr>
            <a:picLocks noChangeAspect="1" noChangeArrowheads="1"/>
          </p:cNvPicPr>
          <p:nvPr/>
        </p:nvPicPr>
        <p:blipFill>
          <a:blip r:embed="rId2"/>
          <a:srcRect/>
          <a:stretch>
            <a:fillRect/>
          </a:stretch>
        </p:blipFill>
        <p:spPr bwMode="auto">
          <a:xfrm>
            <a:off x="1928794" y="0"/>
            <a:ext cx="5857916"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РЕТ\Desktop\памятниккуликову.jpg"/>
          <p:cNvPicPr>
            <a:picLocks noGrp="1" noChangeAspect="1" noChangeArrowheads="1"/>
          </p:cNvPicPr>
          <p:nvPr>
            <p:ph idx="4294967295"/>
          </p:nvPr>
        </p:nvPicPr>
        <p:blipFill>
          <a:blip r:embed="rId2"/>
          <a:srcRect/>
          <a:stretch>
            <a:fillRect/>
          </a:stretch>
        </p:blipFill>
        <p:spPr bwMode="auto">
          <a:xfrm>
            <a:off x="1643042" y="0"/>
            <a:ext cx="6215106"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РЕТ\Desktop\куликов\0_1583a6_bd25d712_M.jpg"/>
          <p:cNvPicPr>
            <a:picLocks noGrp="1" noChangeAspect="1" noChangeArrowheads="1"/>
          </p:cNvPicPr>
          <p:nvPr>
            <p:ph idx="4294967295"/>
          </p:nvPr>
        </p:nvPicPr>
        <p:blipFill>
          <a:blip r:embed="rId2"/>
          <a:srcRect/>
          <a:stretch>
            <a:fillRect/>
          </a:stretch>
        </p:blipFill>
        <p:spPr bwMode="auto">
          <a:xfrm>
            <a:off x="2051720" y="332656"/>
            <a:ext cx="4572000" cy="6408712"/>
          </a:xfrm>
          <a:prstGeom prst="rect">
            <a:avLst/>
          </a:prstGeom>
          <a:noFill/>
        </p:spPr>
      </p:pic>
    </p:spTree>
    <p:extLst>
      <p:ext uri="{BB962C8B-B14F-4D97-AF65-F5344CB8AC3E}">
        <p14:creationId xmlns:p14="http://schemas.microsoft.com/office/powerpoint/2010/main" val="495238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effectLst>
                  <a:outerShdw blurRad="38100" dist="38100" dir="2700000" algn="tl">
                    <a:srgbClr val="000000">
                      <a:alpha val="43137"/>
                    </a:srgbClr>
                  </a:outerShdw>
                </a:effectLst>
              </a:rPr>
              <a:t>Спасибо за внимание!</a:t>
            </a:r>
            <a:endParaRPr lang="ru-RU" b="1" dirty="0">
              <a:solidFill>
                <a:srgbClr val="C00000"/>
              </a:solidFill>
              <a:effectLst>
                <a:outerShdw blurRad="38100" dist="38100" dir="2700000" algn="tl">
                  <a:srgbClr val="000000">
                    <a:alpha val="43137"/>
                  </a:srgbClr>
                </a:outerShdw>
              </a:effectLst>
            </a:endParaRPr>
          </a:p>
        </p:txBody>
      </p:sp>
      <p:pic>
        <p:nvPicPr>
          <p:cNvPr id="3074" name="Picture 2" descr="C:\Users\РЕТ\Pictures\гвоздики.jpg"/>
          <p:cNvPicPr>
            <a:picLocks noGrp="1" noChangeAspect="1" noChangeArrowheads="1"/>
          </p:cNvPicPr>
          <p:nvPr>
            <p:ph idx="1"/>
          </p:nvPr>
        </p:nvPicPr>
        <p:blipFill>
          <a:blip r:embed="rId2"/>
          <a:srcRect/>
          <a:stretch>
            <a:fillRect/>
          </a:stretch>
        </p:blipFill>
        <p:spPr bwMode="auto">
          <a:xfrm>
            <a:off x="1862137" y="1915319"/>
            <a:ext cx="5419725" cy="38957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effectLst>
                  <a:outerShdw blurRad="38100" dist="38100" dir="2700000" algn="tl">
                    <a:srgbClr val="000000">
                      <a:alpha val="43137"/>
                    </a:srgbClr>
                  </a:outerShdw>
                </a:effectLst>
              </a:rPr>
              <a:t>Структура работы</a:t>
            </a:r>
            <a:endParaRPr lang="ru-RU"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      </a:t>
            </a:r>
            <a:r>
              <a:rPr lang="ru-RU" dirty="0"/>
              <a:t>1.Введение.                                                         </a:t>
            </a:r>
          </a:p>
          <a:p>
            <a:pPr>
              <a:buNone/>
            </a:pPr>
            <a:r>
              <a:rPr lang="ru-RU" dirty="0"/>
              <a:t>     </a:t>
            </a:r>
            <a:r>
              <a:rPr lang="ru-RU" dirty="0" smtClean="0"/>
              <a:t> </a:t>
            </a:r>
            <a:r>
              <a:rPr lang="ru-RU" dirty="0"/>
              <a:t>2. Биография.                                                    </a:t>
            </a:r>
            <a:r>
              <a:rPr lang="ru-RU" dirty="0" smtClean="0"/>
              <a:t>                                                                              </a:t>
            </a:r>
            <a:endParaRPr lang="ru-RU" dirty="0"/>
          </a:p>
          <a:p>
            <a:pPr>
              <a:buNone/>
            </a:pPr>
            <a:r>
              <a:rPr lang="ru-RU" dirty="0"/>
              <a:t>      2.1. Начало пути.                                               </a:t>
            </a:r>
          </a:p>
          <a:p>
            <a:pPr>
              <a:buNone/>
            </a:pPr>
            <a:r>
              <a:rPr lang="ru-RU" dirty="0"/>
              <a:t>      2. 2. Великая Отечественная война.                </a:t>
            </a:r>
          </a:p>
          <a:p>
            <a:pPr>
              <a:buNone/>
            </a:pPr>
            <a:r>
              <a:rPr lang="ru-RU" dirty="0"/>
              <a:t>      </a:t>
            </a:r>
            <a:r>
              <a:rPr lang="ru-RU" dirty="0" smtClean="0"/>
              <a:t>2.3</a:t>
            </a:r>
            <a:r>
              <a:rPr lang="ru-RU" dirty="0"/>
              <a:t>.  Послевоенная служба.                              </a:t>
            </a:r>
          </a:p>
          <a:p>
            <a:pPr>
              <a:buNone/>
            </a:pPr>
            <a:r>
              <a:rPr lang="ru-RU" dirty="0"/>
              <a:t>     </a:t>
            </a:r>
            <a:r>
              <a:rPr lang="ru-RU" dirty="0" smtClean="0"/>
              <a:t> </a:t>
            </a:r>
            <a:r>
              <a:rPr lang="ru-RU" dirty="0"/>
              <a:t>2.4.  Малая родина. Семья.                                </a:t>
            </a:r>
          </a:p>
          <a:p>
            <a:pPr>
              <a:buNone/>
            </a:pPr>
            <a:r>
              <a:rPr lang="ru-RU" dirty="0"/>
              <a:t>      4.  Заключение.                                                   </a:t>
            </a:r>
          </a:p>
          <a:p>
            <a:pPr>
              <a:buNone/>
            </a:pPr>
            <a:r>
              <a:rPr lang="ru-RU" dirty="0"/>
              <a:t>      Список литературы.                                           </a:t>
            </a:r>
          </a:p>
          <a:p>
            <a:pPr>
              <a:buNone/>
            </a:pPr>
            <a:r>
              <a:rPr lang="ru-RU" dirty="0"/>
              <a:t>      Приложение.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РЕТ\Pictures\салют.jpg"/>
          <p:cNvPicPr>
            <a:picLocks noChangeAspect="1" noChangeArrowheads="1"/>
          </p:cNvPicPr>
          <p:nvPr/>
        </p:nvPicPr>
        <p:blipFill>
          <a:blip r:embed="rId2">
            <a:lum bright="40000" contrast="-40000"/>
          </a:blip>
          <a:srcRect/>
          <a:stretch>
            <a:fillRect/>
          </a:stretch>
        </p:blipFill>
        <p:spPr bwMode="auto">
          <a:xfrm>
            <a:off x="0" y="0"/>
            <a:ext cx="9144000" cy="6858000"/>
          </a:xfrm>
          <a:prstGeom prst="rect">
            <a:avLst/>
          </a:prstGeom>
          <a:noFill/>
        </p:spPr>
      </p:pic>
      <p:sp>
        <p:nvSpPr>
          <p:cNvPr id="2" name="Прямоугольник 1"/>
          <p:cNvSpPr/>
          <p:nvPr/>
        </p:nvSpPr>
        <p:spPr>
          <a:xfrm>
            <a:off x="285720" y="0"/>
            <a:ext cx="8858280" cy="6832640"/>
          </a:xfrm>
          <a:prstGeom prst="rect">
            <a:avLst/>
          </a:prstGeom>
        </p:spPr>
        <p:txBody>
          <a:bodyPr wrap="square">
            <a:spAutoFit/>
          </a:bodyPr>
          <a:lstStyle/>
          <a:p>
            <a:endParaRPr lang="ru-RU" sz="2000" b="1" u="sng" dirty="0" smtClean="0">
              <a:solidFill>
                <a:srgbClr val="C00000"/>
              </a:solidFill>
            </a:endParaRPr>
          </a:p>
          <a:p>
            <a:endParaRPr lang="ru-RU" sz="2000" b="1" u="sng" dirty="0">
              <a:solidFill>
                <a:srgbClr val="C00000"/>
              </a:solidFill>
            </a:endParaRPr>
          </a:p>
          <a:p>
            <a:pPr algn="ctr"/>
            <a:r>
              <a:rPr lang="ru-RU" sz="2400" b="1" u="sng" dirty="0" smtClean="0">
                <a:solidFill>
                  <a:srgbClr val="C00000"/>
                </a:solidFill>
                <a:effectLst>
                  <a:outerShdw blurRad="38100" dist="38100" dir="2700000" algn="tl">
                    <a:srgbClr val="000000">
                      <a:alpha val="43137"/>
                    </a:srgbClr>
                  </a:outerShdw>
                </a:effectLst>
              </a:rPr>
              <a:t>Введение.</a:t>
            </a:r>
          </a:p>
          <a:p>
            <a:r>
              <a:rPr lang="ru-RU" sz="2400" b="1" u="sng" dirty="0" smtClean="0">
                <a:solidFill>
                  <a:srgbClr val="C00000"/>
                </a:solidFill>
              </a:rPr>
              <a:t>Обоснованность </a:t>
            </a:r>
            <a:r>
              <a:rPr lang="ru-RU" sz="2400" b="1" u="sng" dirty="0">
                <a:solidFill>
                  <a:srgbClr val="C00000"/>
                </a:solidFill>
              </a:rPr>
              <a:t>данного </a:t>
            </a:r>
            <a:r>
              <a:rPr lang="ru-RU" sz="2400" b="1" u="sng" dirty="0" smtClean="0">
                <a:solidFill>
                  <a:srgbClr val="C00000"/>
                </a:solidFill>
              </a:rPr>
              <a:t>исследования: </a:t>
            </a:r>
            <a:r>
              <a:rPr lang="ru-RU" sz="2400" b="1" dirty="0" smtClean="0"/>
              <a:t>в</a:t>
            </a:r>
            <a:r>
              <a:rPr lang="ru-RU" sz="2400" dirty="0" smtClean="0"/>
              <a:t> </a:t>
            </a:r>
            <a:r>
              <a:rPr lang="ru-RU" sz="2400" b="1" dirty="0"/>
              <a:t>центре всех </a:t>
            </a:r>
            <a:r>
              <a:rPr lang="ru-RU" sz="2400" b="1" dirty="0" smtClean="0"/>
              <a:t>событий</a:t>
            </a:r>
            <a:r>
              <a:rPr lang="ru-RU" sz="2400" b="1" dirty="0"/>
              <a:t>, </a:t>
            </a:r>
            <a:r>
              <a:rPr lang="ru-RU" sz="2400" b="1" dirty="0" smtClean="0"/>
              <a:t>истории нашей страны, конечно</a:t>
            </a:r>
            <a:r>
              <a:rPr lang="ru-RU" sz="2400" b="1" dirty="0"/>
              <a:t>, стоят люди: воины, полководцы, труженики, ученые. Среди них и наш земляк Маршал Советского Союза Виктор Георгиевич Куликов. </a:t>
            </a:r>
            <a:endParaRPr lang="ru-RU" sz="2400" b="1" dirty="0" smtClean="0"/>
          </a:p>
          <a:p>
            <a:r>
              <a:rPr lang="ru-RU" sz="2400" b="1" u="sng" dirty="0">
                <a:solidFill>
                  <a:srgbClr val="C00000"/>
                </a:solidFill>
              </a:rPr>
              <a:t>Актуальность:</a:t>
            </a:r>
            <a:r>
              <a:rPr lang="ru-RU" sz="2400" u="sng" dirty="0">
                <a:solidFill>
                  <a:srgbClr val="C00000"/>
                </a:solidFill>
              </a:rPr>
              <a:t> </a:t>
            </a:r>
            <a:r>
              <a:rPr lang="ru-RU" sz="2400" b="1" dirty="0" smtClean="0"/>
              <a:t>человеческая </a:t>
            </a:r>
            <a:r>
              <a:rPr lang="ru-RU" sz="2400" b="1" dirty="0"/>
              <a:t>мудрость гласит: «Только та страна, в которой люди помнят о своем прошлом, достойна   будущего».</a:t>
            </a:r>
          </a:p>
          <a:p>
            <a:r>
              <a:rPr lang="ru-RU" sz="2400" b="1" dirty="0"/>
              <a:t>   Приобщение к истории своей малой родины является темой актуальной и неисчерпаемой для каждого человека любого возраста, особенно для </a:t>
            </a:r>
            <a:r>
              <a:rPr lang="ru-RU" sz="2400" b="1" dirty="0" smtClean="0"/>
              <a:t>молодёжи.</a:t>
            </a:r>
          </a:p>
          <a:p>
            <a:r>
              <a:rPr lang="ru-RU" sz="2400" b="1" u="sng" dirty="0">
                <a:solidFill>
                  <a:srgbClr val="C00000"/>
                </a:solidFill>
              </a:rPr>
              <a:t>Проблема: </a:t>
            </a:r>
            <a:r>
              <a:rPr lang="ru-RU" sz="2400" b="1" dirty="0"/>
              <a:t>кризис исторической памяти проявляется в разрушении исторической культуры, вандализме, безнравственном отношении к ветеранам.</a:t>
            </a:r>
          </a:p>
          <a:p>
            <a:endParaRPr lang="ru-RU" sz="2400" b="1" dirty="0"/>
          </a:p>
          <a:p>
            <a:endParaRPr lang="ru-RU" sz="2000" b="1" dirty="0"/>
          </a:p>
          <a:p>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РЕТ\Pictures\салют.jpg"/>
          <p:cNvPicPr>
            <a:picLocks noChangeAspect="1" noChangeArrowheads="1"/>
          </p:cNvPicPr>
          <p:nvPr/>
        </p:nvPicPr>
        <p:blipFill>
          <a:blip r:embed="rId2">
            <a:lum bright="40000" contrast="-40000"/>
          </a:blip>
          <a:srcRect/>
          <a:stretch>
            <a:fillRect/>
          </a:stretch>
        </p:blipFill>
        <p:spPr bwMode="auto">
          <a:xfrm>
            <a:off x="0" y="0"/>
            <a:ext cx="9144000" cy="6858000"/>
          </a:xfrm>
          <a:prstGeom prst="rect">
            <a:avLst/>
          </a:prstGeom>
          <a:noFill/>
        </p:spPr>
      </p:pic>
      <p:sp>
        <p:nvSpPr>
          <p:cNvPr id="2" name="Прямоугольник 1"/>
          <p:cNvSpPr/>
          <p:nvPr/>
        </p:nvSpPr>
        <p:spPr>
          <a:xfrm>
            <a:off x="285720" y="0"/>
            <a:ext cx="8858280" cy="7140416"/>
          </a:xfrm>
          <a:prstGeom prst="rect">
            <a:avLst/>
          </a:prstGeom>
        </p:spPr>
        <p:txBody>
          <a:bodyPr wrap="square">
            <a:spAutoFit/>
          </a:bodyPr>
          <a:lstStyle/>
          <a:p>
            <a:r>
              <a:rPr lang="ru-RU" sz="2000" b="1" i="1" u="sng" dirty="0" smtClean="0">
                <a:solidFill>
                  <a:srgbClr val="C00000"/>
                </a:solidFill>
              </a:rPr>
              <a:t>Цель моего исследования: </a:t>
            </a:r>
            <a:r>
              <a:rPr lang="ru-RU" sz="2000" b="1" dirty="0"/>
              <a:t>исследовать взаимосвязь истории малой родины с национальным достоянием страны; углубить и расширить свои знания о яркой и героической биографии В.Г. Куликова, которая может служить примером для современной молодежи. </a:t>
            </a:r>
          </a:p>
          <a:p>
            <a:r>
              <a:rPr lang="ru-RU" sz="2000" b="1" i="1" u="sng" dirty="0" smtClean="0">
                <a:solidFill>
                  <a:srgbClr val="C00000"/>
                </a:solidFill>
              </a:rPr>
              <a:t>Задачи работы:</a:t>
            </a:r>
            <a:r>
              <a:rPr lang="ru-RU" sz="2000" b="1" dirty="0"/>
              <a:t>1</a:t>
            </a:r>
            <a:r>
              <a:rPr lang="ru-RU" sz="2000" dirty="0"/>
              <a:t>) </a:t>
            </a:r>
            <a:r>
              <a:rPr lang="ru-RU" sz="2000" b="1" dirty="0"/>
              <a:t>изучить биографию В.Г.Куликова; 2) привлечь внимание молодого поколения к изучению истории родного края; 3) встретиться с родственниками Маршала; записать их воспоминания; 4) изучить литературу по данной теме; 5) систематизировать информацию, полученную из разных источников на    основе критического осмысления.</a:t>
            </a:r>
          </a:p>
          <a:p>
            <a:r>
              <a:rPr lang="ru-RU" sz="2000" b="1" u="sng" dirty="0" smtClean="0">
                <a:solidFill>
                  <a:srgbClr val="C00000"/>
                </a:solidFill>
              </a:rPr>
              <a:t>Гипотеза: </a:t>
            </a:r>
            <a:r>
              <a:rPr lang="ru-RU" sz="2000" b="1" u="sng" dirty="0"/>
              <a:t>у</a:t>
            </a:r>
            <a:r>
              <a:rPr lang="ru-RU" sz="2000" b="1" dirty="0" smtClean="0"/>
              <a:t>ходят ветераны, но их подвиги перед Отечеством навсегда останутся в памяти поколений</a:t>
            </a:r>
            <a:r>
              <a:rPr lang="ru-RU" sz="2000" b="1" dirty="0" smtClean="0">
                <a:solidFill>
                  <a:srgbClr val="C00000"/>
                </a:solidFill>
              </a:rPr>
              <a:t>. </a:t>
            </a:r>
          </a:p>
          <a:p>
            <a:r>
              <a:rPr lang="ru-RU" sz="2000" b="1" u="sng" dirty="0">
                <a:solidFill>
                  <a:srgbClr val="C00000"/>
                </a:solidFill>
              </a:rPr>
              <a:t>Объект исследования</a:t>
            </a:r>
            <a:r>
              <a:rPr lang="ru-RU" sz="2000" u="sng" dirty="0">
                <a:solidFill>
                  <a:srgbClr val="C00000"/>
                </a:solidFill>
              </a:rPr>
              <a:t>: </a:t>
            </a:r>
            <a:r>
              <a:rPr lang="ru-RU" sz="2000" b="1" dirty="0"/>
              <a:t>биография Маршала СССР Виктора Георгиевича Куликова</a:t>
            </a:r>
            <a:r>
              <a:rPr lang="ru-RU" sz="2000" b="1" dirty="0" smtClean="0"/>
              <a:t>.</a:t>
            </a:r>
          </a:p>
          <a:p>
            <a:r>
              <a:rPr lang="ru-RU" sz="2000" b="1" u="sng" dirty="0">
                <a:solidFill>
                  <a:srgbClr val="C00000"/>
                </a:solidFill>
              </a:rPr>
              <a:t>Предмет исследования: </a:t>
            </a:r>
            <a:r>
              <a:rPr lang="ru-RU" sz="2000" b="1" dirty="0"/>
              <a:t>изучение исторического наследия В.Г.Куликова в развитие нашей страны.</a:t>
            </a:r>
          </a:p>
          <a:p>
            <a:r>
              <a:rPr lang="ru-RU" sz="2000" b="1" i="1" u="sng" dirty="0" smtClean="0">
                <a:solidFill>
                  <a:srgbClr val="C00000"/>
                </a:solidFill>
              </a:rPr>
              <a:t>Методы исследования: </a:t>
            </a:r>
            <a:r>
              <a:rPr lang="ru-RU" sz="2000" b="1" i="1" u="sng" dirty="0" smtClean="0"/>
              <a:t>1</a:t>
            </a:r>
            <a:r>
              <a:rPr lang="ru-RU" sz="2000" b="1" dirty="0" smtClean="0"/>
              <a:t>) работа с первоисточниками; 2) анализ автобиографических данных;  3) личностная оценка объекта исследования; 4) обобщение имеющихся материалов.      </a:t>
            </a:r>
            <a:endParaRPr lang="ru-RU" sz="2000" b="1" i="1" u="sng" dirty="0" smtClean="0"/>
          </a:p>
          <a:p>
            <a:r>
              <a:rPr lang="ru-RU" sz="2000" b="1" i="1" u="sng" dirty="0" smtClean="0">
                <a:solidFill>
                  <a:srgbClr val="C00000"/>
                </a:solidFill>
              </a:rPr>
              <a:t>Практическая значимость работы: </a:t>
            </a:r>
            <a:r>
              <a:rPr lang="ru-RU" sz="2000" b="1" dirty="0" smtClean="0">
                <a:solidFill>
                  <a:srgbClr val="C00000"/>
                </a:solidFill>
              </a:rPr>
              <a:t>    </a:t>
            </a:r>
          </a:p>
          <a:p>
            <a:pPr>
              <a:buNone/>
            </a:pPr>
            <a:r>
              <a:rPr lang="ru-RU" sz="2000" b="1" dirty="0" smtClean="0"/>
              <a:t>      материалы работы могут быть использованы в качестве дополнительного материала на уроках истории, на заседаниях научного общества для старшеклассников «Юный краевед»; а так же в работе школьного музея.</a:t>
            </a:r>
          </a:p>
          <a:p>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РЕТ\Pictures\салют.jpg"/>
          <p:cNvPicPr>
            <a:picLocks noChangeAspect="1" noChangeArrowheads="1"/>
          </p:cNvPicPr>
          <p:nvPr/>
        </p:nvPicPr>
        <p:blipFill>
          <a:blip r:embed="rId2">
            <a:lum bright="40000" contrast="-40000"/>
          </a:blip>
          <a:srcRect/>
          <a:stretch>
            <a:fillRect/>
          </a:stretch>
        </p:blipFill>
        <p:spPr bwMode="auto">
          <a:xfrm>
            <a:off x="0" y="0"/>
            <a:ext cx="9144000" cy="6858000"/>
          </a:xfrm>
          <a:prstGeom prst="rect">
            <a:avLst/>
          </a:prstGeom>
          <a:noFill/>
        </p:spPr>
      </p:pic>
      <p:sp>
        <p:nvSpPr>
          <p:cNvPr id="2" name="Прямоугольник 1"/>
          <p:cNvSpPr/>
          <p:nvPr/>
        </p:nvSpPr>
        <p:spPr>
          <a:xfrm>
            <a:off x="285720" y="0"/>
            <a:ext cx="8858280" cy="6832640"/>
          </a:xfrm>
          <a:prstGeom prst="rect">
            <a:avLst/>
          </a:prstGeom>
        </p:spPr>
        <p:txBody>
          <a:bodyPr wrap="square">
            <a:spAutoFit/>
          </a:bodyPr>
          <a:lstStyle/>
          <a:p>
            <a:endParaRPr lang="ru-RU" sz="2000" b="1" u="sng" dirty="0" smtClean="0">
              <a:solidFill>
                <a:srgbClr val="C00000"/>
              </a:solidFill>
            </a:endParaRPr>
          </a:p>
          <a:p>
            <a:endParaRPr lang="ru-RU" sz="2000" b="1" u="sng" dirty="0">
              <a:solidFill>
                <a:srgbClr val="C00000"/>
              </a:solidFill>
            </a:endParaRPr>
          </a:p>
          <a:p>
            <a:r>
              <a:rPr lang="ru-RU" sz="2400" b="1" u="sng" dirty="0" smtClean="0">
                <a:solidFill>
                  <a:srgbClr val="C00000"/>
                </a:solidFill>
              </a:rPr>
              <a:t>Методы </a:t>
            </a:r>
            <a:r>
              <a:rPr lang="ru-RU" sz="2400" b="1" u="sng" dirty="0">
                <a:solidFill>
                  <a:srgbClr val="C00000"/>
                </a:solidFill>
              </a:rPr>
              <a:t>исследования:</a:t>
            </a:r>
            <a:r>
              <a:rPr lang="ru-RU" sz="2400" u="sng" dirty="0">
                <a:solidFill>
                  <a:srgbClr val="C00000"/>
                </a:solidFill>
              </a:rPr>
              <a:t> </a:t>
            </a:r>
            <a:r>
              <a:rPr lang="ru-RU" sz="2400" b="1" dirty="0"/>
              <a:t>теоретические и практические.</a:t>
            </a:r>
          </a:p>
          <a:p>
            <a:r>
              <a:rPr lang="ru-RU" sz="2400" b="1" dirty="0">
                <a:solidFill>
                  <a:srgbClr val="C00000"/>
                </a:solidFill>
              </a:rPr>
              <a:t>I. Теоретические: </a:t>
            </a:r>
            <a:r>
              <a:rPr lang="ru-RU" sz="2400" b="1" dirty="0"/>
              <a:t>изучение материалов музеев, информационных источников, фотодокументов; систематизация; обобщение.</a:t>
            </a:r>
          </a:p>
          <a:p>
            <a:r>
              <a:rPr lang="ru-RU" sz="2400" b="1" dirty="0">
                <a:solidFill>
                  <a:srgbClr val="C00000"/>
                </a:solidFill>
              </a:rPr>
              <a:t>II. Практические: </a:t>
            </a:r>
            <a:r>
              <a:rPr lang="ru-RU" sz="2400" b="1" dirty="0"/>
              <a:t>поиск; описание; сопоставление; анализ, осмысление.</a:t>
            </a:r>
          </a:p>
          <a:p>
            <a:r>
              <a:rPr lang="ru-RU" sz="2400" b="1" u="sng" dirty="0">
                <a:solidFill>
                  <a:srgbClr val="C00000"/>
                </a:solidFill>
              </a:rPr>
              <a:t>Теоретическая и практическая значимость данной работы</a:t>
            </a:r>
            <a:r>
              <a:rPr lang="ru-RU" sz="2400" u="sng" dirty="0">
                <a:solidFill>
                  <a:srgbClr val="C00000"/>
                </a:solidFill>
              </a:rPr>
              <a:t> </a:t>
            </a:r>
            <a:r>
              <a:rPr lang="ru-RU" sz="2400" b="1" dirty="0"/>
              <a:t>определяется тем, что результаты могут быть использованы в память о тех, кто ценой своей жизни защитил Родину. Собранный материал может представлять интерес для широкого круга читателей, интересующихся историей родного края, нашими защитниками.  Материалы работы послужат для создания презентаций, внеклассных мероприятий, которые уже использовались на школьной конференции, на уроках по изучению родного края и города.</a:t>
            </a:r>
          </a:p>
          <a:p>
            <a:endParaRPr lang="ru-RU" sz="2000" b="1" dirty="0"/>
          </a:p>
          <a:p>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400" b="1" dirty="0" smtClean="0">
                <a:solidFill>
                  <a:srgbClr val="C00000"/>
                </a:solidFill>
                <a:effectLst>
                  <a:outerShdw blurRad="38100" dist="38100" dir="2700000" algn="tl">
                    <a:srgbClr val="000000">
                      <a:alpha val="43137"/>
                    </a:srgbClr>
                  </a:outerShdw>
                </a:effectLst>
              </a:rPr>
              <a:t>Начало пути </a:t>
            </a:r>
            <a:endParaRPr lang="ru-RU" sz="24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000108"/>
            <a:ext cx="8229600" cy="5126055"/>
          </a:xfrm>
        </p:spPr>
        <p:txBody>
          <a:bodyPr/>
          <a:lstStyle/>
          <a:p>
            <a:pPr algn="ctr">
              <a:buNone/>
            </a:pPr>
            <a:r>
              <a:rPr lang="ru-RU" sz="2800" dirty="0" smtClean="0"/>
              <a:t>Отец </a:t>
            </a:r>
            <a:r>
              <a:rPr lang="ru-RU" sz="2800" dirty="0"/>
              <a:t>– Георгий Филиппович, мать – Анастасия Ивановна и сестры – Анна и Елизавета. 1929 г</a:t>
            </a:r>
            <a:r>
              <a:rPr lang="ru-RU" sz="2800" dirty="0" smtClean="0"/>
              <a:t>.</a:t>
            </a:r>
            <a:endParaRPr lang="ru-RU" sz="2800" dirty="0"/>
          </a:p>
          <a:p>
            <a:pPr>
              <a:buNone/>
            </a:pPr>
            <a:endParaRPr lang="ru-RU" dirty="0"/>
          </a:p>
        </p:txBody>
      </p:sp>
      <p:pic>
        <p:nvPicPr>
          <p:cNvPr id="4" name="Рисунок 7" descr="C:\Users\user-52397\Desktop\исория\семья.jpg"/>
          <p:cNvPicPr>
            <a:picLocks noChangeAspect="1" noChangeArrowheads="1"/>
          </p:cNvPicPr>
          <p:nvPr/>
        </p:nvPicPr>
        <p:blipFill>
          <a:blip r:embed="rId2"/>
          <a:srcRect/>
          <a:stretch>
            <a:fillRect/>
          </a:stretch>
        </p:blipFill>
        <p:spPr bwMode="auto">
          <a:xfrm>
            <a:off x="2857488" y="1928802"/>
            <a:ext cx="3738564" cy="4929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
            </a:r>
            <a:br>
              <a:rPr lang="ru-RU" sz="4000" dirty="0" smtClean="0"/>
            </a:br>
            <a:r>
              <a:rPr lang="ru-RU" sz="4000" dirty="0" smtClean="0"/>
              <a:t> «Выпуск 1941 г. Грозненское военно-пехотное  училище.</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endParaRPr lang="ru-RU" dirty="0"/>
          </a:p>
          <a:p>
            <a:endParaRPr lang="ru-RU" dirty="0"/>
          </a:p>
        </p:txBody>
      </p:sp>
      <p:pic>
        <p:nvPicPr>
          <p:cNvPr id="6" name="Рисунок 6" descr="C:\Users\user-52397\Desktop\исория\за 10 дней до начала войны, училище.jpg"/>
          <p:cNvPicPr>
            <a:picLocks noChangeAspect="1" noChangeArrowheads="1"/>
          </p:cNvPicPr>
          <p:nvPr/>
        </p:nvPicPr>
        <p:blipFill>
          <a:blip r:embed="rId2" cstate="print"/>
          <a:srcRect/>
          <a:stretch>
            <a:fillRect/>
          </a:stretch>
        </p:blipFill>
        <p:spPr bwMode="auto">
          <a:xfrm>
            <a:off x="428596" y="1643050"/>
            <a:ext cx="8501122"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573</Words>
  <Application>Microsoft Office PowerPoint</Application>
  <PresentationFormat>Экран (4:3)</PresentationFormat>
  <Paragraphs>71</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Calibri</vt:lpstr>
      <vt:lpstr>Times New Roman</vt:lpstr>
      <vt:lpstr>Тема Office</vt:lpstr>
      <vt:lpstr>МБОУ -  гимназия №39 им. Фридриха Шиллера г. Орла</vt:lpstr>
      <vt:lpstr>Презентация PowerPoint</vt:lpstr>
      <vt:lpstr>Презентация PowerPoint</vt:lpstr>
      <vt:lpstr>Структура работы</vt:lpstr>
      <vt:lpstr>Презентация PowerPoint</vt:lpstr>
      <vt:lpstr>Презентация PowerPoint</vt:lpstr>
      <vt:lpstr>Презентация PowerPoint</vt:lpstr>
      <vt:lpstr>Начало пути </vt:lpstr>
      <vt:lpstr>  «Выпуск 1941 г. Грозненское военно-пехотное  училище. </vt:lpstr>
      <vt:lpstr>Великая Отечественная война.   «Командир роты»; «Первые погоны».  - 1941 г. </vt:lpstr>
      <vt:lpstr>   Послевоенная служба  Подполковник В.Г. Куликов. Бронетанковая школа. 1945 г.  </vt:lpstr>
      <vt:lpstr>   Главнокомандующий Группой советских войск в Германии на встрече с офицерами и солдатами ННА ГДР. 1969 г. </vt:lpstr>
      <vt:lpstr>   Комитет министров обороны государств – участников Варшавского договора в г. Москве. 1986г. </vt:lpstr>
      <vt:lpstr> Вручение Звезды Героя Советского Союза В. Г. Куликову. 1981 г. </vt:lpstr>
      <vt:lpstr>Депутат Государственной Думы ФС РФ </vt:lpstr>
      <vt:lpstr> Президент России В.В. Путин вручает Герою Советского Союза Маршалу Советского союза В.Г. Куликову орден «За заслуги перед отечеством» 2 степени. Кремль. 2001 г. </vt:lpstr>
      <vt:lpstr>   Малая родина. Семья.  Председатель Комитета по делам ветеранов Государственной думы РФ в родном селе Верхняя Любовша с земляками. 5 августа 2001 г. </vt:lpstr>
      <vt:lpstr>Мария Максимовна Заикина  </vt:lpstr>
      <vt:lpstr> Семья. 1958г.  Полковник Куликов В.Г., жена – Мария Максимовна, мать жены – Мария Захаровна, дочери- Лида и Валя. </vt:lpstr>
      <vt:lpstr> В редкие минуты отдыха с внуками – Сергеем, Николаем и Алексеем. И все равно, «боевая» подготовка... </vt:lpstr>
      <vt:lpstr>Заключение </vt:lpstr>
      <vt:lpstr> Родственники маршала В.Г. Куликова на открытии школьного музея в Верхне-Любовшенской основной общеобразовательной школе 5 июля 2015 года   </vt:lpstr>
      <vt:lpstr> Родственники маршала В.Г. Куликова на открытии школьного музея в Верхне-Любовшенской основной общеобразовательной школе 5 июля 2015 года   </vt:lpstr>
      <vt:lpstr>    Личные вещи В.Г. Куликова переданы в дар Орловскому Военно-историческому музею.   </vt:lpstr>
      <vt:lpstr> Наша встреча с почетным гражданином г. Орла А.П. Ивановым  и дочерями Героя  Советского союза В.Г. Куликова -  Валентиной Викторовной и Лидией Викторовной. Орел, июль 2015 г. </vt:lpstr>
      <vt:lpstr> Наша встреча с почетным гражданином г. Орла А.П. Ивановым  и дочерями Героя  Советского союза В.Г. Куликова -  Валентиной Викторовной и Лидией Викторовной. Орел, июль 2015 г. </vt:lpstr>
      <vt:lpstr>Презентация PowerPoint</vt:lpstr>
      <vt:lpstr>  На праздновании Дня города с народным художником А.И. Курнаковым.  Г. Орел. 2002 г. </vt:lpstr>
      <vt:lpstr>       Новостройки на улице Маршала Куликова в п. Знаменка Орловского района Орловской области.       </vt:lpstr>
      <vt:lpstr>Презентация PowerPoint</vt:lpstr>
      <vt:lpstr>Презентация PowerPoint</vt:lpstr>
      <vt:lpstr>Спасибо за внимание!</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Куликов</dc:title>
  <dc:creator>РЕТ</dc:creator>
  <cp:lastModifiedBy>Людмила</cp:lastModifiedBy>
  <cp:revision>40</cp:revision>
  <dcterms:created xsi:type="dcterms:W3CDTF">2018-03-17T13:49:51Z</dcterms:created>
  <dcterms:modified xsi:type="dcterms:W3CDTF">2018-03-20T06:25:53Z</dcterms:modified>
</cp:coreProperties>
</file>