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5"/>
  </p:notesMasterIdLst>
  <p:sldIdLst>
    <p:sldId id="299" r:id="rId2"/>
    <p:sldId id="322" r:id="rId3"/>
    <p:sldId id="323" r:id="rId4"/>
    <p:sldId id="325" r:id="rId5"/>
    <p:sldId id="327" r:id="rId6"/>
    <p:sldId id="309" r:id="rId7"/>
    <p:sldId id="311" r:id="rId8"/>
    <p:sldId id="312" r:id="rId9"/>
    <p:sldId id="326" r:id="rId10"/>
    <p:sldId id="313" r:id="rId11"/>
    <p:sldId id="315" r:id="rId12"/>
    <p:sldId id="316" r:id="rId13"/>
    <p:sldId id="317" r:id="rId14"/>
    <p:sldId id="318" r:id="rId15"/>
    <p:sldId id="321" r:id="rId16"/>
    <p:sldId id="320" r:id="rId17"/>
    <p:sldId id="329" r:id="rId18"/>
    <p:sldId id="330" r:id="rId19"/>
    <p:sldId id="331" r:id="rId20"/>
    <p:sldId id="332" r:id="rId21"/>
    <p:sldId id="333" r:id="rId22"/>
    <p:sldId id="334" r:id="rId23"/>
    <p:sldId id="32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280"/>
    <a:srgbClr val="2A4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E48B1-87F4-4B94-A703-4219AA391B9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0C63-0495-4464-AB7F-E7CDB2903F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5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EF1FD3-14D0-4FFF-8CD6-085E5DF39E47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91053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Кимы по теме:</a:t>
            </a:r>
            <a:br>
              <a:rPr lang="ru-RU" b="1" dirty="0" smtClean="0"/>
            </a:br>
            <a:r>
              <a:rPr lang="ru-RU" b="1" dirty="0" smtClean="0"/>
              <a:t>«Культура Орловского края в </a:t>
            </a:r>
            <a:r>
              <a:rPr lang="en-US" b="1" dirty="0" smtClean="0"/>
              <a:t>XX - </a:t>
            </a:r>
            <a:r>
              <a:rPr lang="ru-RU" b="1" dirty="0" smtClean="0"/>
              <a:t>начале</a:t>
            </a:r>
            <a:r>
              <a:rPr lang="en-US" b="1" dirty="0" smtClean="0"/>
              <a:t> XXI</a:t>
            </a:r>
            <a:r>
              <a:rPr lang="ru-RU" b="1" dirty="0" smtClean="0"/>
              <a:t> века».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Укажите лишнее имя в ряду: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В.Дронников</a:t>
            </a:r>
            <a:r>
              <a:rPr lang="ru-RU" dirty="0" smtClean="0"/>
              <a:t>, Б) П, Проскурин, В) Л. Золотарев,</a:t>
            </a:r>
          </a:p>
          <a:p>
            <a:pPr>
              <a:buNone/>
            </a:pPr>
            <a:r>
              <a:rPr lang="ru-RU" dirty="0" smtClean="0"/>
              <a:t>Д) И. Александров, Е) А. Оноприенко, </a:t>
            </a:r>
          </a:p>
          <a:p>
            <a:pPr>
              <a:buNone/>
            </a:pPr>
            <a:r>
              <a:rPr lang="ru-RU" dirty="0" smtClean="0"/>
              <a:t> Ж) Г. Дышленко, З) И. Александров.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Ж 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30280"/>
                </a:solidFill>
              </a:rPr>
              <a:t>Сопоставьте имена писателей и произведения, написанные ими:</a:t>
            </a:r>
            <a:endParaRPr lang="ru-RU" sz="3600" b="1" dirty="0">
              <a:solidFill>
                <a:srgbClr val="23028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И. Александров</a:t>
            </a:r>
          </a:p>
          <a:p>
            <a:pPr>
              <a:buNone/>
            </a:pPr>
            <a:r>
              <a:rPr lang="ru-RU" dirty="0" smtClean="0"/>
              <a:t>2) Н. Сапрыкин </a:t>
            </a:r>
          </a:p>
          <a:p>
            <a:pPr>
              <a:buNone/>
            </a:pPr>
            <a:r>
              <a:rPr lang="ru-RU" dirty="0" smtClean="0"/>
              <a:t>3) Л. Золотарев</a:t>
            </a:r>
          </a:p>
          <a:p>
            <a:pPr>
              <a:buNone/>
            </a:pPr>
            <a:r>
              <a:rPr lang="ru-RU" dirty="0" smtClean="0"/>
              <a:t>4) И. Рыжов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Ответ: Г В Б 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«Длинные дожди»</a:t>
            </a:r>
          </a:p>
          <a:p>
            <a:pPr>
              <a:buNone/>
            </a:pPr>
            <a:r>
              <a:rPr lang="ru-RU" dirty="0" smtClean="0"/>
              <a:t>Б) «</a:t>
            </a:r>
            <a:r>
              <a:rPr lang="ru-RU" dirty="0" err="1" smtClean="0"/>
              <a:t>Троянова</a:t>
            </a:r>
            <a:r>
              <a:rPr lang="ru-RU" dirty="0" smtClean="0"/>
              <a:t> тропа»</a:t>
            </a:r>
          </a:p>
          <a:p>
            <a:pPr>
              <a:buNone/>
            </a:pPr>
            <a:r>
              <a:rPr lang="ru-RU" dirty="0" smtClean="0"/>
              <a:t>В) «Луч в непогоду»</a:t>
            </a:r>
          </a:p>
          <a:p>
            <a:pPr>
              <a:buNone/>
            </a:pPr>
            <a:r>
              <a:rPr lang="ru-RU" dirty="0" smtClean="0"/>
              <a:t>Г) «Живые зерна»</a:t>
            </a:r>
          </a:p>
          <a:p>
            <a:pPr>
              <a:buNone/>
            </a:pPr>
            <a:r>
              <a:rPr lang="ru-RU" dirty="0" smtClean="0"/>
              <a:t>Д) «Царский венец»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Сопоставьте имена писателей и их портреты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А). Н. Сапрыкин</a:t>
            </a:r>
          </a:p>
          <a:p>
            <a:pPr marL="514350" indent="-514350">
              <a:buNone/>
            </a:pPr>
            <a:r>
              <a:rPr lang="ru-RU" dirty="0" smtClean="0"/>
              <a:t>Б) В. Катанов</a:t>
            </a:r>
          </a:p>
          <a:p>
            <a:pPr marL="514350" indent="-514350">
              <a:buNone/>
            </a:pPr>
            <a:r>
              <a:rPr lang="ru-RU" dirty="0" smtClean="0"/>
              <a:t>В) М. Золотарев</a:t>
            </a:r>
          </a:p>
          <a:p>
            <a:pPr marL="514350" indent="-514350">
              <a:buNone/>
            </a:pPr>
            <a:r>
              <a:rPr lang="ru-RU" dirty="0" smtClean="0"/>
              <a:t>Г) И. Александров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Ответ: 3 4 1 2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РЕТ\Pictures\золотаре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9000" t="22610" r="21937"/>
          <a:stretch>
            <a:fillRect/>
          </a:stretch>
        </p:blipFill>
        <p:spPr bwMode="auto">
          <a:xfrm>
            <a:off x="4929190" y="1643050"/>
            <a:ext cx="1500198" cy="2673354"/>
          </a:xfrm>
          <a:prstGeom prst="rect">
            <a:avLst/>
          </a:prstGeom>
          <a:noFill/>
        </p:spPr>
      </p:pic>
      <p:pic>
        <p:nvPicPr>
          <p:cNvPr id="6" name="Picture 2" descr="C:\Users\РЕТ\Pictures\александров поэ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714488"/>
            <a:ext cx="1905000" cy="2571768"/>
          </a:xfrm>
          <a:prstGeom prst="rect">
            <a:avLst/>
          </a:prstGeom>
          <a:noFill/>
        </p:spPr>
      </p:pic>
      <p:pic>
        <p:nvPicPr>
          <p:cNvPr id="7" name="Picture 2" descr="C:\Users\РЕТ\Pictures\сапрыкин.jpg"/>
          <p:cNvPicPr>
            <a:picLocks noChangeAspect="1" noChangeArrowheads="1"/>
          </p:cNvPicPr>
          <p:nvPr/>
        </p:nvPicPr>
        <p:blipFill>
          <a:blip r:embed="rId4" cstate="print"/>
          <a:srcRect l="11030" t="15000" r="40440" b="9999"/>
          <a:stretch>
            <a:fillRect/>
          </a:stretch>
        </p:blipFill>
        <p:spPr bwMode="auto">
          <a:xfrm>
            <a:off x="5000628" y="4572008"/>
            <a:ext cx="1571636" cy="1928826"/>
          </a:xfrm>
          <a:prstGeom prst="rect">
            <a:avLst/>
          </a:prstGeom>
          <a:noFill/>
        </p:spPr>
      </p:pic>
      <p:pic>
        <p:nvPicPr>
          <p:cNvPr id="8" name="Picture 2" descr="C:\Users\РЕТ\Pictures\катанов.jpg"/>
          <p:cNvPicPr>
            <a:picLocks noChangeAspect="1" noChangeArrowheads="1"/>
          </p:cNvPicPr>
          <p:nvPr/>
        </p:nvPicPr>
        <p:blipFill>
          <a:blip r:embed="rId5" cstate="print"/>
          <a:srcRect l="17241" t="19048"/>
          <a:stretch>
            <a:fillRect/>
          </a:stretch>
        </p:blipFill>
        <p:spPr bwMode="auto">
          <a:xfrm>
            <a:off x="7072330" y="4357694"/>
            <a:ext cx="1714512" cy="2286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00760" y="38576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9652" y="378619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571501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29652" y="62150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0280"/>
                </a:solidFill>
              </a:rPr>
              <a:t>Задание: укажите верные ответы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2400" dirty="0" smtClean="0"/>
              <a:t>1)Это почетный гражданин города Орла</a:t>
            </a:r>
          </a:p>
          <a:p>
            <a:pPr marL="514350" indent="-514350">
              <a:buNone/>
            </a:pPr>
            <a:r>
              <a:rPr lang="ru-RU" sz="2400" dirty="0" smtClean="0"/>
              <a:t>2) В. </a:t>
            </a:r>
            <a:r>
              <a:rPr lang="ru-RU" sz="2400" dirty="0" err="1" smtClean="0"/>
              <a:t>Дронников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3) Его портрет написан А. </a:t>
            </a:r>
            <a:r>
              <a:rPr lang="ru-RU" sz="2400" dirty="0" err="1" smtClean="0"/>
              <a:t>Курнаковым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4) Родился и жил в Орле.</a:t>
            </a:r>
          </a:p>
          <a:p>
            <a:pPr marL="514350" indent="-514350">
              <a:buNone/>
            </a:pPr>
            <a:r>
              <a:rPr lang="ru-RU" sz="2400" dirty="0" smtClean="0"/>
              <a:t>5) П. Проскурин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230280"/>
                </a:solidFill>
              </a:rPr>
              <a:t>Ответ: 1 3 5</a:t>
            </a:r>
            <a:endParaRPr lang="ru-RU" sz="2400" b="1" dirty="0">
              <a:solidFill>
                <a:srgbClr val="230280"/>
              </a:solidFill>
            </a:endParaRPr>
          </a:p>
        </p:txBody>
      </p:sp>
      <p:pic>
        <p:nvPicPr>
          <p:cNvPr id="1026" name="Picture 2" descr="C:\Users\РЕТ\Pictures\портрет проскури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98" y="1589088"/>
            <a:ext cx="3575304" cy="4572000"/>
          </a:xfrm>
          <a:prstGeom prst="rect">
            <a:avLst/>
          </a:prstGeom>
          <a:noFill/>
        </p:spPr>
      </p:pic>
      <p:pic>
        <p:nvPicPr>
          <p:cNvPr id="5" name="Picture 2" descr="C:\Users\РЕТ\Pictures\портрет проскур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57530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230280"/>
                </a:solidFill>
              </a:rPr>
              <a:t>Назовите не менее трех произведений, написанных этим писателем</a:t>
            </a:r>
            <a:endParaRPr lang="ru-RU" sz="3200" b="1" dirty="0">
              <a:solidFill>
                <a:srgbClr val="23028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«Судьба», «Глубокие раны», «Горькие травы», «Имя твоё», «Отречение», «Исход»</a:t>
            </a:r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«Черные птицы», «Полуденные сны» и другие. 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30280"/>
                </a:solidFill>
              </a:rPr>
              <a:t>Сопоставьте фамилии спортсменов и виды спорта.</a:t>
            </a:r>
            <a:endParaRPr lang="ru-RU" sz="3600" b="1" dirty="0">
              <a:solidFill>
                <a:srgbClr val="23028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Д. Бойцов</a:t>
            </a:r>
          </a:p>
          <a:p>
            <a:pPr>
              <a:buNone/>
            </a:pPr>
            <a:r>
              <a:rPr lang="ru-RU" dirty="0" smtClean="0"/>
              <a:t>Б) К. Наумова</a:t>
            </a:r>
          </a:p>
          <a:p>
            <a:pPr>
              <a:buNone/>
            </a:pPr>
            <a:r>
              <a:rPr lang="ru-RU" dirty="0" smtClean="0"/>
              <a:t>Г) Ф. Егоров</a:t>
            </a:r>
          </a:p>
          <a:p>
            <a:pPr>
              <a:buNone/>
            </a:pPr>
            <a:r>
              <a:rPr lang="ru-RU" dirty="0" smtClean="0"/>
              <a:t>Д) В. Тихомирова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5 3 4 1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1) Легкая атлетика</a:t>
            </a:r>
          </a:p>
          <a:p>
            <a:pPr marL="514350" indent="-514350">
              <a:buNone/>
            </a:pPr>
            <a:r>
              <a:rPr lang="ru-RU" dirty="0" smtClean="0"/>
              <a:t>2) Спортивная ходьба</a:t>
            </a:r>
          </a:p>
          <a:p>
            <a:pPr marL="514350" indent="-514350">
              <a:buNone/>
            </a:pPr>
            <a:r>
              <a:rPr lang="ru-RU" dirty="0" smtClean="0"/>
              <a:t>3)Акробатика </a:t>
            </a:r>
          </a:p>
          <a:p>
            <a:pPr marL="514350" indent="-514350">
              <a:buNone/>
            </a:pPr>
            <a:r>
              <a:rPr lang="ru-RU" dirty="0" smtClean="0"/>
              <a:t>4) Бобслей </a:t>
            </a:r>
          </a:p>
          <a:p>
            <a:pPr marL="514350" indent="-514350">
              <a:buNone/>
            </a:pPr>
            <a:r>
              <a:rPr lang="ru-RU" dirty="0" smtClean="0"/>
              <a:t>5) Бокс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230280"/>
                </a:solidFill>
              </a:rPr>
              <a:t>Кто из спортсменов является почетным гражданином города Орла?</a:t>
            </a:r>
            <a:endParaRPr lang="ru-RU" sz="3200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Д. Бойцов                         Б)  К. Наумова</a:t>
            </a:r>
          </a:p>
          <a:p>
            <a:pPr>
              <a:buNone/>
            </a:pPr>
            <a:r>
              <a:rPr lang="ru-RU" dirty="0" smtClean="0"/>
              <a:t>В) В. Тихомирова                 Г) Л. </a:t>
            </a:r>
            <a:r>
              <a:rPr lang="ru-RU" dirty="0" err="1" smtClean="0"/>
              <a:t>Удобкина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Д) Ю. Семин                         Е) Ф. Егоров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Б В Д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Задание: прочитать документ, ответить на вопросы.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Состоялись торжества, посвященные 55-летней годовщине освобождения Орла от немецко-фашистских захватчиков и 220-летию образования Орловской губернии.</a:t>
            </a:r>
          </a:p>
          <a:p>
            <a:pPr>
              <a:buNone/>
            </a:pPr>
            <a:r>
              <a:rPr lang="ru-RU" dirty="0" smtClean="0"/>
              <a:t>В канун славного праздника Председатель Совета Федерации Федерального Собрания  РФ, глава администрации области, вручил государственные награды заслуженным людям Орловщины, работникам сельского хозяйства, промышленности, медицины.</a:t>
            </a:r>
          </a:p>
          <a:p>
            <a:pPr>
              <a:buNone/>
            </a:pPr>
            <a:r>
              <a:rPr lang="ru-RU" dirty="0" smtClean="0"/>
              <a:t>В праздничном поздравлении говорилось: «Дорогие земляки! Примите самые искренние поздравления с днём 5 августа. В этом году мы отмечаем не только 55-ю годовщину со дня освобождения Орла и области от немецко-фашистских захватчиков, но и 220-летие образования Орловской губернии. И это далеко не случайное совпадение. С самого начала своей истории Орловский край был передним рубежом русской земли…</a:t>
            </a:r>
          </a:p>
          <a:p>
            <a:pPr>
              <a:buNone/>
            </a:pPr>
            <a:r>
              <a:rPr lang="ru-RU" dirty="0" smtClean="0"/>
              <a:t>На протяжении веков орловцы были и хлеборобами, и мужественными воинами, принимавшими на себя удары вражеских полчищ.</a:t>
            </a:r>
          </a:p>
          <a:p>
            <a:pPr>
              <a:buNone/>
            </a:pPr>
            <a:r>
              <a:rPr lang="ru-RU" dirty="0" smtClean="0"/>
              <a:t>Уверен, что мудрость, воля и талант позволят орловцам сделать свою область ещё краше, уютнее, ещё удобнее для достойной и благополучной жизни, для новых поколений, которым предстоит преумножать славу Орловщины!»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Вопросы: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В каком году состоялись торжества, о которых идет речь в документе?</a:t>
            </a:r>
          </a:p>
          <a:p>
            <a:pPr>
              <a:buNone/>
            </a:pPr>
            <a:r>
              <a:rPr lang="ru-RU" dirty="0" smtClean="0"/>
              <a:t>2) Кто являлся главой администрации области в этот период времени?</a:t>
            </a:r>
          </a:p>
          <a:p>
            <a:pPr>
              <a:buNone/>
            </a:pPr>
            <a:r>
              <a:rPr lang="ru-RU" dirty="0" smtClean="0"/>
              <a:t>3) Как глава области оценивает возможности орловцев в преумножении славы Орловщины?</a:t>
            </a:r>
          </a:p>
          <a:p>
            <a:pPr>
              <a:buNone/>
            </a:pPr>
            <a:r>
              <a:rPr lang="ru-RU" dirty="0" smtClean="0"/>
              <a:t>4) Приведите примеры достижений Орловщины в развитии культуры во второй половине </a:t>
            </a:r>
            <a:r>
              <a:rPr lang="en-US" dirty="0" smtClean="0"/>
              <a:t>XX</a:t>
            </a:r>
            <a:r>
              <a:rPr lang="ru-RU" dirty="0" smtClean="0"/>
              <a:t> 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Ответы: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1). 5 августа 1998 год </a:t>
            </a:r>
          </a:p>
          <a:p>
            <a:pPr>
              <a:buNone/>
            </a:pPr>
            <a:r>
              <a:rPr lang="ru-RU" dirty="0" smtClean="0"/>
              <a:t>2). Е.С. Строев.</a:t>
            </a:r>
          </a:p>
          <a:p>
            <a:pPr>
              <a:buNone/>
            </a:pPr>
            <a:r>
              <a:rPr lang="ru-RU" dirty="0" smtClean="0"/>
              <a:t>3) «Мудрость, воля и талант позволят орловцам сделать свою область ещё краше, уютнее».</a:t>
            </a:r>
          </a:p>
          <a:p>
            <a:pPr>
              <a:buNone/>
            </a:pPr>
            <a:r>
              <a:rPr lang="ru-RU" dirty="0" smtClean="0"/>
              <a:t>4) Создан муниципальный театр «Русский стиль», на базе ГПИ образован государственный педагогический университет, Государственный политехнический институт преобразован в Орловский государственный технический университет, открытие музея -диорамы, открытие бюста генерала Горбатова, открытие нового моста через реку Орлик, орловская планеристка Тамара Свиридова показала лучший результат в мире, находясь в полете 8 часов на безмоторном аппарате, пройдя расстояние в 650 километров (1986г.) и др.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230280"/>
                </a:solidFill>
              </a:rPr>
              <a:t>Задание: соотнесите имена композиторов и произведения, созданные ими: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 Е. </a:t>
            </a:r>
            <a:r>
              <a:rPr lang="ru-RU" dirty="0" err="1" smtClean="0"/>
              <a:t>Дербенко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И. </a:t>
            </a:r>
            <a:r>
              <a:rPr lang="ru-RU" dirty="0" err="1" smtClean="0"/>
              <a:t>Хрисаниди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А) 1 4 6</a:t>
            </a:r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             Б) 2 3 5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43438" y="1589567"/>
            <a:ext cx="4087663" cy="4572000"/>
          </a:xfrm>
        </p:spPr>
        <p:txBody>
          <a:bodyPr/>
          <a:lstStyle/>
          <a:p>
            <a:pPr marL="342900" indent="-342900">
              <a:buNone/>
            </a:pPr>
            <a:r>
              <a:rPr lang="ru-RU" sz="2800" dirty="0" smtClean="0"/>
              <a:t>1) «Сладки мне родные звуки»</a:t>
            </a:r>
          </a:p>
          <a:p>
            <a:pPr marL="342900" indent="-342900">
              <a:buNone/>
            </a:pPr>
            <a:r>
              <a:rPr lang="ru-RU" sz="2800" dirty="0" smtClean="0"/>
              <a:t> 2) «Волшебная свеча»</a:t>
            </a:r>
          </a:p>
          <a:p>
            <a:pPr marL="342900" indent="-342900">
              <a:buNone/>
            </a:pPr>
            <a:r>
              <a:rPr lang="ru-RU" sz="2800" dirty="0" smtClean="0"/>
              <a:t> 3) «Сын России»</a:t>
            </a:r>
          </a:p>
          <a:p>
            <a:pPr marL="342900" indent="-342900">
              <a:buNone/>
            </a:pPr>
            <a:r>
              <a:rPr lang="ru-RU" sz="2800" dirty="0" smtClean="0"/>
              <a:t>  4) «Баллады»</a:t>
            </a:r>
          </a:p>
          <a:p>
            <a:pPr marL="342900" indent="-342900">
              <a:buNone/>
            </a:pPr>
            <a:r>
              <a:rPr lang="ru-RU" sz="2800" dirty="0" smtClean="0"/>
              <a:t>  5) «Семь нот радуги»</a:t>
            </a:r>
          </a:p>
          <a:p>
            <a:pPr marL="342900" indent="-342900">
              <a:buNone/>
            </a:pPr>
            <a:r>
              <a:rPr lang="ru-RU" sz="2800" dirty="0" smtClean="0"/>
              <a:t>6) «Великое посольство»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230280"/>
                </a:solidFill>
              </a:rPr>
              <a:t>Задание: прочитать документ, ответить на вопросы.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Осуществление проекта строительства торгово-развлекательного центра в историческом центре Орла со сносом памятника истории и культуры — кинотеатра «Родина»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 Кинотеатр «Родина» — оригинальное архитектурное сооружение, социально-общественный объект предвоенного поколения </a:t>
            </a:r>
            <a:r>
              <a:rPr lang="ru-RU" sz="3200" dirty="0" err="1">
                <a:ea typeface="Calibri"/>
                <a:cs typeface="Times New Roman"/>
              </a:rPr>
              <a:t>орловчан</a:t>
            </a:r>
            <a:r>
              <a:rPr lang="ru-RU" sz="3200" dirty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Согласно ст. 44 Конституции РФ, трех федеральных законов: ст. 35 Федерального закона № 73-ФЗ «Об объектах культурного наследия», ст. 85, 98 и 99 Земельного кодекса РФ, ст. 37 Градостроительного кодекса РФ.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28 апреля 2000 года в СМИ был опубликован и вступил силу Закон Орловской области «Об охране и эксплуатации недвижимых памятников истории и культуры». Он принят областным Советом народных депутатов 14 апреля 2000 г., подписан главой администрации Орловской области 26 апреля 2000 года. Закон, состоящий из 5 глав и 22 статей, направлен на реализацию конституционного права каждого гражданина на доступ к культурным ценностям. В нем ясно и четко прописаны гарантии сохранения недвижимых памятников истории и культуры в интересах настоящего и будущих поколений. Пятая глава закона прописывает ответственность юридических и физических лиц за его нарушение.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99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30280"/>
                </a:solidFill>
              </a:rPr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1)Станет ли снос кинотеатра «Родина» нарушением законодательства? 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2) Какие негативные последствия ожидают наш город и горожан в случае, если власть осуществит свой замысел, снесет памятник архитектуры — кинотеатр «Родина» и построит на его месте торгово-развлекательный центр?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01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30280"/>
                </a:solidFill>
              </a:rPr>
              <a:t>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</a:pP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Со </a:t>
            </a:r>
            <a:r>
              <a:rPr lang="ru-RU" sz="2500" dirty="0">
                <a:solidFill>
                  <a:prstClr val="black"/>
                </a:solidFill>
                <a:ea typeface="Calibri"/>
                <a:cs typeface="Times New Roman"/>
              </a:rPr>
              <a:t>сносом кинотеатра «Родина» власть нарушит не только федеральные, но и региональные законы</a:t>
            </a:r>
            <a:r>
              <a:rPr lang="ru-RU" sz="25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30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230280"/>
                </a:solidFill>
              </a:rPr>
              <a:t>Урок по теме: «Писатели Орловского края</a:t>
            </a:r>
            <a:r>
              <a:rPr lang="en-US" sz="3100" b="1" dirty="0" smtClean="0">
                <a:solidFill>
                  <a:srgbClr val="230280"/>
                </a:solidFill>
              </a:rPr>
              <a:t> XX –</a:t>
            </a:r>
            <a:r>
              <a:rPr lang="ru-RU" sz="3100" b="1" dirty="0" smtClean="0">
                <a:solidFill>
                  <a:srgbClr val="230280"/>
                </a:solidFill>
              </a:rPr>
              <a:t> начала </a:t>
            </a:r>
            <a:r>
              <a:rPr lang="en-US" sz="3100" b="1" dirty="0" smtClean="0">
                <a:solidFill>
                  <a:srgbClr val="230280"/>
                </a:solidFill>
              </a:rPr>
              <a:t>XXI</a:t>
            </a:r>
            <a:r>
              <a:rPr lang="ru-RU" sz="3100" b="1" dirty="0" smtClean="0">
                <a:solidFill>
                  <a:srgbClr val="230280"/>
                </a:solidFill>
              </a:rPr>
              <a:t> века</a:t>
            </a:r>
            <a:r>
              <a:rPr lang="ru-RU" b="1" dirty="0" smtClean="0">
                <a:solidFill>
                  <a:srgbClr val="230280"/>
                </a:solidFill>
              </a:rPr>
              <a:t>»  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Постановка проблемы.</a:t>
            </a:r>
          </a:p>
          <a:p>
            <a:pPr>
              <a:buNone/>
            </a:pPr>
            <a:r>
              <a:rPr lang="ru-RU" dirty="0" smtClean="0"/>
              <a:t>Николай Лесков писал: «Орел </a:t>
            </a:r>
            <a:r>
              <a:rPr lang="ru-RU" b="1" dirty="0" smtClean="0"/>
              <a:t>вспоил</a:t>
            </a:r>
            <a:r>
              <a:rPr lang="ru-RU" dirty="0" smtClean="0"/>
              <a:t> </a:t>
            </a:r>
            <a:r>
              <a:rPr lang="ru-RU" b="1" dirty="0" smtClean="0"/>
              <a:t>на</a:t>
            </a:r>
            <a:r>
              <a:rPr lang="ru-RU" dirty="0" smtClean="0"/>
              <a:t> </a:t>
            </a:r>
            <a:r>
              <a:rPr lang="ru-RU" b="1" dirty="0" smtClean="0"/>
              <a:t>своих</a:t>
            </a:r>
            <a:r>
              <a:rPr lang="ru-RU" dirty="0" smtClean="0"/>
              <a:t> </a:t>
            </a:r>
            <a:r>
              <a:rPr lang="ru-RU" b="1" dirty="0" smtClean="0"/>
              <a:t>мелких</a:t>
            </a:r>
            <a:r>
              <a:rPr lang="ru-RU" dirty="0" smtClean="0"/>
              <a:t> </a:t>
            </a:r>
            <a:r>
              <a:rPr lang="ru-RU" b="1" dirty="0" smtClean="0"/>
              <a:t>водах</a:t>
            </a:r>
            <a:r>
              <a:rPr lang="ru-RU" dirty="0" smtClean="0"/>
              <a:t> столько русских литераторов, сколько не поставил их на пользу родины никакой другой русский город». Конечно, Лесков говорил о литераторах эпохи </a:t>
            </a:r>
            <a:r>
              <a:rPr lang="en-US" dirty="0" smtClean="0"/>
              <a:t>XIX </a:t>
            </a:r>
            <a:r>
              <a:rPr lang="ru-RU" dirty="0" smtClean="0"/>
              <a:t>века.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230280"/>
                </a:solidFill>
              </a:rPr>
              <a:t>Можно ли это высказывание отнести к литературной жизни Орла </a:t>
            </a:r>
            <a:r>
              <a:rPr lang="en-US" b="1" dirty="0" smtClean="0">
                <a:solidFill>
                  <a:srgbClr val="230280"/>
                </a:solidFill>
              </a:rPr>
              <a:t>XX - </a:t>
            </a:r>
            <a:r>
              <a:rPr lang="ru-RU" b="1" dirty="0" smtClean="0">
                <a:solidFill>
                  <a:srgbClr val="230280"/>
                </a:solidFill>
              </a:rPr>
              <a:t>начала</a:t>
            </a:r>
            <a:r>
              <a:rPr lang="en-US" b="1" dirty="0" smtClean="0">
                <a:solidFill>
                  <a:srgbClr val="230280"/>
                </a:solidFill>
              </a:rPr>
              <a:t> XXI </a:t>
            </a:r>
            <a:r>
              <a:rPr lang="ru-RU" b="1" dirty="0" smtClean="0">
                <a:solidFill>
                  <a:srgbClr val="230280"/>
                </a:solidFill>
              </a:rPr>
              <a:t>века?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Назовите лишнее имя в ряду: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А. Курнаков, Б) Ж. </a:t>
            </a:r>
            <a:r>
              <a:rPr lang="ru-RU" dirty="0" err="1" smtClean="0"/>
              <a:t>Травинская</a:t>
            </a:r>
            <a:r>
              <a:rPr lang="ru-RU" dirty="0" smtClean="0"/>
              <a:t>, В) О. </a:t>
            </a:r>
            <a:r>
              <a:rPr lang="ru-RU" dirty="0" err="1" smtClean="0"/>
              <a:t>Тучнина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Г) А. Плешков, Д) В. </a:t>
            </a:r>
            <a:r>
              <a:rPr lang="ru-RU" dirty="0" err="1" smtClean="0"/>
              <a:t>Дронников</a:t>
            </a:r>
            <a:r>
              <a:rPr lang="ru-RU" dirty="0" smtClean="0"/>
              <a:t>, Е) Г. Дышленко,</a:t>
            </a:r>
          </a:p>
          <a:p>
            <a:pPr>
              <a:buNone/>
            </a:pPr>
            <a:r>
              <a:rPr lang="ru-RU" dirty="0" smtClean="0"/>
              <a:t>Ж) В. </a:t>
            </a:r>
            <a:r>
              <a:rPr lang="ru-RU" dirty="0" err="1" smtClean="0"/>
              <a:t>Лупачев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Д.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30280"/>
                </a:solidFill>
              </a:rPr>
              <a:t>Задание: о каком художнике рассказывается в этом отрывке:</a:t>
            </a:r>
            <a:endParaRPr lang="ru-RU" sz="3600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230280"/>
                </a:solidFill>
              </a:rPr>
              <a:t>   Советский и российский живописец, педагог. Народный художник СССР, профессор, действительный член РАХ (2001).Почетный гражданин города Орла.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230280"/>
                </a:solidFill>
              </a:rPr>
              <a:t>А) Г. Дышленко   Б) В. </a:t>
            </a:r>
            <a:r>
              <a:rPr lang="ru-RU" sz="3200" b="1" dirty="0" err="1" smtClean="0">
                <a:solidFill>
                  <a:srgbClr val="230280"/>
                </a:solidFill>
              </a:rPr>
              <a:t>Лупачев</a:t>
            </a:r>
            <a:r>
              <a:rPr lang="ru-RU" sz="3200" b="1" dirty="0" smtClean="0">
                <a:solidFill>
                  <a:srgbClr val="230280"/>
                </a:solidFill>
              </a:rPr>
              <a:t>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230280"/>
                </a:solidFill>
              </a:rPr>
              <a:t> В) А. Курнаков    Г) А. Плешков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230280"/>
                </a:solidFill>
              </a:rPr>
              <a:t>Ответ: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30280"/>
                </a:solidFill>
              </a:rPr>
              <a:t>Какая картина принадлежит этому художнику?</a:t>
            </a:r>
            <a:endParaRPr lang="ru-RU" sz="3600" b="1" dirty="0">
              <a:solidFill>
                <a:srgbClr val="230280"/>
              </a:solidFill>
            </a:endParaRPr>
          </a:p>
        </p:txBody>
      </p:sp>
      <p:pic>
        <p:nvPicPr>
          <p:cNvPr id="4" name="Picture 6" descr="Литературный сайт Fabulae: Юрий Казаков - Орё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000396" cy="1857388"/>
          </a:xfrm>
          <a:prstGeom prst="rect">
            <a:avLst/>
          </a:prstGeom>
          <a:noFill/>
        </p:spPr>
      </p:pic>
      <p:pic>
        <p:nvPicPr>
          <p:cNvPr id="5" name="Picture 2" descr="C:\Users\РЕТ\Pictures\карт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71612"/>
            <a:ext cx="2286016" cy="2071702"/>
          </a:xfrm>
          <a:prstGeom prst="rect">
            <a:avLst/>
          </a:prstGeom>
          <a:noFill/>
        </p:spPr>
      </p:pic>
      <p:pic>
        <p:nvPicPr>
          <p:cNvPr id="6" name="Picture 2" descr="C:\Users\РЕТ\Desktop\улицы орла тучнин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786082" cy="2000264"/>
          </a:xfrm>
          <a:prstGeom prst="rect">
            <a:avLst/>
          </a:prstGeom>
          <a:noFill/>
        </p:spPr>
      </p:pic>
      <p:pic>
        <p:nvPicPr>
          <p:cNvPr id="7" name="Picture 6" descr="Андрей Ильич Курнаков (1916-2010) Утро Красной суббо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2786050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00562" y="4929198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30280"/>
                </a:solidFill>
              </a:rPr>
              <a:t>Ответ: 4</a:t>
            </a:r>
            <a:endParaRPr lang="ru-RU" sz="3600" b="1" dirty="0">
              <a:solidFill>
                <a:srgbClr val="23028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28612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5" y="307181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1)</a:t>
            </a:r>
            <a:r>
              <a:rPr lang="ru-RU" b="1" dirty="0" smtClean="0">
                <a:solidFill>
                  <a:srgbClr val="230280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29652" y="3000372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9" y="5715016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4)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30280"/>
                </a:solidFill>
              </a:rPr>
              <a:t>Задание: какого художника называли «волшебником живой глины»:</a:t>
            </a:r>
            <a:endParaRPr lang="ru-RU" sz="2800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О. </a:t>
            </a:r>
            <a:r>
              <a:rPr lang="ru-RU" dirty="0" err="1" smtClean="0"/>
              <a:t>Тучнину</a:t>
            </a:r>
            <a:r>
              <a:rPr lang="ru-RU" dirty="0" smtClean="0"/>
              <a:t>                Б) Ж. Травинскую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 А. Плешкова            Г) В. </a:t>
            </a:r>
            <a:r>
              <a:rPr lang="ru-RU" dirty="0" err="1" smtClean="0"/>
              <a:t>Лупачева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Б 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Художники-авторы диорамы «Орловская битва»: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А) Г. Дышленко          Б) А. Плешков</a:t>
            </a:r>
          </a:p>
          <a:p>
            <a:pPr>
              <a:buNone/>
            </a:pPr>
            <a:r>
              <a:rPr lang="ru-RU" dirty="0" smtClean="0"/>
              <a:t>      В) А. Курнаков             Г) В. </a:t>
            </a:r>
            <a:r>
              <a:rPr lang="ru-RU" dirty="0" err="1" smtClean="0"/>
              <a:t>Лупачев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А 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230280"/>
                </a:solidFill>
              </a:rPr>
              <a:t>Сопоставьте имена художников с написанными ими картинами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err="1" smtClean="0"/>
              <a:t>Травинская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 О. </a:t>
            </a:r>
            <a:r>
              <a:rPr lang="ru-RU" dirty="0" err="1" smtClean="0"/>
              <a:t>Тучнина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Г) В. </a:t>
            </a:r>
            <a:r>
              <a:rPr lang="ru-RU" dirty="0" err="1" smtClean="0"/>
              <a:t>Лупачев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Д) А. Плешков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1 4 3 2 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7" name="Picture 2" descr="C:\Users\РЕТ\Desktop\глина травинско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1571612"/>
            <a:ext cx="1928826" cy="1357322"/>
          </a:xfrm>
          <a:prstGeom prst="rect">
            <a:avLst/>
          </a:prstGeom>
          <a:noFill/>
        </p:spPr>
      </p:pic>
      <p:pic>
        <p:nvPicPr>
          <p:cNvPr id="9" name="Picture 3" descr="C:\Users\РЕТ\Desktop\на посадской (Тучнина).jpg"/>
          <p:cNvPicPr>
            <a:picLocks noChangeAspect="1" noChangeArrowheads="1"/>
          </p:cNvPicPr>
          <p:nvPr/>
        </p:nvPicPr>
        <p:blipFill>
          <a:blip r:embed="rId3" cstate="print"/>
          <a:srcRect l="3448" t="4601" r="3449" b="6089"/>
          <a:stretch>
            <a:fillRect/>
          </a:stretch>
        </p:blipFill>
        <p:spPr bwMode="auto">
          <a:xfrm>
            <a:off x="6500826" y="3357562"/>
            <a:ext cx="2357454" cy="1643074"/>
          </a:xfrm>
          <a:prstGeom prst="rect">
            <a:avLst/>
          </a:prstGeom>
          <a:noFill/>
        </p:spPr>
      </p:pic>
      <p:pic>
        <p:nvPicPr>
          <p:cNvPr id="10" name="Picture 6" descr="C:\Users\РЕТ\Pictures\дом-музей вд полен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00174"/>
            <a:ext cx="2214578" cy="1643081"/>
          </a:xfrm>
          <a:prstGeom prst="rect">
            <a:avLst/>
          </a:prstGeom>
          <a:noFill/>
        </p:spPr>
      </p:pic>
      <p:pic>
        <p:nvPicPr>
          <p:cNvPr id="11" name="Picture 2" descr="C:\Users\РЕТ\Desktop\зимний пейзаж лупач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86124"/>
            <a:ext cx="2428860" cy="1857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57818" y="2571744"/>
            <a:ext cx="285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r>
              <a:rPr lang="ru-RU" b="1" dirty="0" smtClean="0">
                <a:solidFill>
                  <a:srgbClr val="230280"/>
                </a:solidFill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286776" y="4429132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4)</a:t>
            </a:r>
            <a:r>
              <a:rPr lang="ru-RU" b="1" dirty="0" smtClean="0">
                <a:solidFill>
                  <a:srgbClr val="230280"/>
                </a:solidFill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4721662"/>
            <a:ext cx="357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1023" y="2571744"/>
            <a:ext cx="57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230280"/>
                </a:solidFill>
              </a:rPr>
              <a:t>Кто из писателей является автором книг:«Орловские были», </a:t>
            </a:r>
            <a:r>
              <a:rPr lang="ru-RU" sz="2200" b="1" dirty="0" smtClean="0">
                <a:solidFill>
                  <a:srgbClr val="230280"/>
                </a:solidFill>
              </a:rPr>
              <a:t>«Однажды в Орле», «Царский венец»,  «Жар-птица», «Богатырская застава», «Берег детства» ?</a:t>
            </a:r>
            <a:endParaRPr lang="ru-RU" sz="2200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А) Л. Золотарев     Б) И. Александров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В) В. Катанов          Г) В. </a:t>
            </a:r>
            <a:r>
              <a:rPr lang="ru-RU" dirty="0" err="1" smtClean="0"/>
              <a:t>Дронников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В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1327</Words>
  <Application>Microsoft Office PowerPoint</Application>
  <PresentationFormat>Экран (4:3)</PresentationFormat>
  <Paragraphs>169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Кимы по теме: «Культура Орловского края в XX - начале XXI века».</vt:lpstr>
      <vt:lpstr>Задание: соотнесите имена композиторов и произведения, созданные ими:</vt:lpstr>
      <vt:lpstr>Назовите лишнее имя в ряду:</vt:lpstr>
      <vt:lpstr>Задание: о каком художнике рассказывается в этом отрывке:</vt:lpstr>
      <vt:lpstr>Какая картина принадлежит этому художнику?</vt:lpstr>
      <vt:lpstr>Задание: какого художника называли «волшебником живой глины»:</vt:lpstr>
      <vt:lpstr>Художники-авторы диорамы «Орловская битва»:</vt:lpstr>
      <vt:lpstr>Сопоставьте имена художников с написанными ими картинами.</vt:lpstr>
      <vt:lpstr>Кто из писателей является автором книг:«Орловские были», «Однажды в Орле», «Царский венец»,  «Жар-птица», «Богатырская застава», «Берег детства» ?</vt:lpstr>
      <vt:lpstr>Укажите лишнее имя в ряду:</vt:lpstr>
      <vt:lpstr>Сопоставьте имена писателей и произведения, написанные ими:</vt:lpstr>
      <vt:lpstr>Сопоставьте имена писателей и их портреты</vt:lpstr>
      <vt:lpstr>Задание: укажите верные ответы</vt:lpstr>
      <vt:lpstr>Назовите не менее трех произведений, написанных этим писателем</vt:lpstr>
      <vt:lpstr>Сопоставьте фамилии спортсменов и виды спорта.</vt:lpstr>
      <vt:lpstr>Кто из спортсменов является почетным гражданином города Орла?</vt:lpstr>
      <vt:lpstr>Задание: прочитать документ, ответить на вопросы.</vt:lpstr>
      <vt:lpstr>Вопросы:</vt:lpstr>
      <vt:lpstr>Ответы:</vt:lpstr>
      <vt:lpstr>Задание: прочитать документ, ответить на вопросы.</vt:lpstr>
      <vt:lpstr>Вопросы:</vt:lpstr>
      <vt:lpstr>Ответы:</vt:lpstr>
      <vt:lpstr>Урок по теме: «Писатели Орловского края XX – начала XXI века»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Композиторы Орловщины</dc:title>
  <dc:creator>Storm</dc:creator>
  <cp:lastModifiedBy>санчук</cp:lastModifiedBy>
  <cp:revision>101</cp:revision>
  <dcterms:created xsi:type="dcterms:W3CDTF">2013-11-26T16:22:22Z</dcterms:created>
  <dcterms:modified xsi:type="dcterms:W3CDTF">2015-04-06T10:56:51Z</dcterms:modified>
</cp:coreProperties>
</file>